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9999"/>
    <a:srgbClr val="FFCC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BFE1-4B5D-473F-9724-25B9EF0CA62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78CF-DA32-4A59-BD8A-F149FDDFE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0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BFE1-4B5D-473F-9724-25B9EF0CA62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78CF-DA32-4A59-BD8A-F149FDDFE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2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BFE1-4B5D-473F-9724-25B9EF0CA62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78CF-DA32-4A59-BD8A-F149FDDFE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BFE1-4B5D-473F-9724-25B9EF0CA62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78CF-DA32-4A59-BD8A-F149FDDFE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BFE1-4B5D-473F-9724-25B9EF0CA62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78CF-DA32-4A59-BD8A-F149FDDFE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BFE1-4B5D-473F-9724-25B9EF0CA62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78CF-DA32-4A59-BD8A-F149FDDFE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4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BFE1-4B5D-473F-9724-25B9EF0CA62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78CF-DA32-4A59-BD8A-F149FDDFE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3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BFE1-4B5D-473F-9724-25B9EF0CA62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78CF-DA32-4A59-BD8A-F149FDDFE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1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BFE1-4B5D-473F-9724-25B9EF0CA62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78CF-DA32-4A59-BD8A-F149FDDFE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3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BFE1-4B5D-473F-9724-25B9EF0CA62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78CF-DA32-4A59-BD8A-F149FDDFE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7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BFE1-4B5D-473F-9724-25B9EF0CA62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78CF-DA32-4A59-BD8A-F149FDDFE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6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32000">
              <a:srgbClr val="FFCCCC"/>
            </a:gs>
            <a:gs pos="83000">
              <a:srgbClr val="FF9999"/>
            </a:gs>
            <a:gs pos="100000">
              <a:srgbClr val="FF7C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4BFE1-4B5D-473F-9724-25B9EF0CA62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178CF-DA32-4A59-BD8A-F149FDDFE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6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Chulalongkorn University</a:t>
            </a:r>
            <a:endParaRPr lang="th-TH" b="1" dirty="0"/>
          </a:p>
        </p:txBody>
      </p:sp>
      <p:sp>
        <p:nvSpPr>
          <p:cNvPr id="56324" name="AutoShape 4" descr="http://www.arckfas.chula.ac.th/images/chula.jpg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19536" y="3684442"/>
            <a:ext cx="7920880" cy="2696886"/>
          </a:xfrm>
        </p:spPr>
        <p:txBody>
          <a:bodyPr>
            <a:normAutofit/>
          </a:bodyPr>
          <a:lstStyle/>
          <a:p>
            <a:pPr lvl="1" algn="just">
              <a:buFont typeface="Arial" pitchFamily="34" charset="0"/>
              <a:buChar char="•"/>
              <a:defRPr/>
            </a:pPr>
            <a:r>
              <a:rPr lang="th-TH" sz="2500" dirty="0">
                <a:solidFill>
                  <a:srgbClr val="9A3130"/>
                </a:solidFill>
                <a:latin typeface="+mj-lt"/>
              </a:rPr>
              <a:t>Thailand’s oldest and one of the country’s most prestigious universities. </a:t>
            </a:r>
            <a:endParaRPr lang="en-US" sz="2500" dirty="0">
              <a:solidFill>
                <a:srgbClr val="9A3130"/>
              </a:solidFill>
              <a:latin typeface="+mj-lt"/>
            </a:endParaRPr>
          </a:p>
          <a:p>
            <a:pPr lvl="1" algn="just">
              <a:buFont typeface="Arial" pitchFamily="34" charset="0"/>
              <a:buChar char="•"/>
              <a:defRPr/>
            </a:pPr>
            <a:endParaRPr lang="th-TH" sz="2500" dirty="0">
              <a:solidFill>
                <a:srgbClr val="9A3130"/>
              </a:solidFill>
              <a:latin typeface="+mj-lt"/>
            </a:endParaRPr>
          </a:p>
          <a:p>
            <a:pPr lvl="1" algn="just">
              <a:buFont typeface="Arial" pitchFamily="34" charset="0"/>
              <a:buChar char="•"/>
              <a:defRPr/>
            </a:pPr>
            <a:r>
              <a:rPr lang="th-TH" sz="2500" dirty="0">
                <a:solidFill>
                  <a:srgbClr val="9A3130"/>
                </a:solidFill>
                <a:latin typeface="+mj-lt"/>
              </a:rPr>
              <a:t>Officially established on Marc</a:t>
            </a:r>
            <a:r>
              <a:rPr lang="en-US" sz="2500" dirty="0">
                <a:solidFill>
                  <a:srgbClr val="9A3130"/>
                </a:solidFill>
                <a:latin typeface="+mj-lt"/>
              </a:rPr>
              <a:t>h 26, 1917</a:t>
            </a:r>
            <a:r>
              <a:rPr lang="th-TH" sz="2500" dirty="0">
                <a:solidFill>
                  <a:srgbClr val="9A3130"/>
                </a:solidFill>
                <a:latin typeface="+mj-lt"/>
              </a:rPr>
              <a:t> by King Vajiravudh  (Rama VI) and named after his father King Chulalongkorn (Rama </a:t>
            </a:r>
            <a:r>
              <a:rPr lang="en-US" sz="2500" dirty="0">
                <a:solidFill>
                  <a:srgbClr val="9A3130"/>
                </a:solidFill>
                <a:latin typeface="+mj-lt"/>
              </a:rPr>
              <a:t>V).</a:t>
            </a:r>
            <a:endParaRPr lang="th-TH" sz="2500" dirty="0">
              <a:solidFill>
                <a:srgbClr val="9A3130"/>
              </a:solidFill>
              <a:latin typeface="+mj-lt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1700808"/>
            <a:ext cx="3096344" cy="18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700809"/>
            <a:ext cx="2448272" cy="183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700808"/>
            <a:ext cx="2448272" cy="183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36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Communication Arts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Z:\นิเทศ_Inter\หลักสูตรปริญญาโท\Picture_G\Orientation\รูปตึกและห้องคณะนิเทศ\commarts_1_20120110_13675898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9721" y="1612914"/>
            <a:ext cx="5832475" cy="3887788"/>
          </a:xfrm>
        </p:spPr>
      </p:pic>
      <p:pic>
        <p:nvPicPr>
          <p:cNvPr id="7" name="Picture 9" descr="DSC_1395.jp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7758084" y="1612914"/>
            <a:ext cx="258762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47528" y="5589241"/>
            <a:ext cx="6665964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9A3130"/>
                </a:solidFill>
              </a:rPr>
              <a:t>Founded in 1965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9A3130"/>
                </a:solidFill>
              </a:rPr>
              <a:t>Founder: Professor </a:t>
            </a:r>
            <a:r>
              <a:rPr lang="en-US" sz="2000" kern="0" dirty="0" err="1">
                <a:solidFill>
                  <a:srgbClr val="9A3130"/>
                </a:solidFill>
              </a:rPr>
              <a:t>Bumrungsuk</a:t>
            </a:r>
            <a:r>
              <a:rPr lang="en-US" sz="2000" kern="0" dirty="0">
                <a:solidFill>
                  <a:srgbClr val="9A3130"/>
                </a:solidFill>
              </a:rPr>
              <a:t> </a:t>
            </a:r>
            <a:r>
              <a:rPr lang="en-US" sz="2000" kern="0" dirty="0" err="1">
                <a:solidFill>
                  <a:srgbClr val="9A3130"/>
                </a:solidFill>
              </a:rPr>
              <a:t>Sriha-ampai</a:t>
            </a:r>
            <a:endParaRPr lang="en-US" sz="2000" kern="0" dirty="0">
              <a:solidFill>
                <a:srgbClr val="9A313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th-TH" sz="2400" b="1" kern="0" dirty="0">
              <a:solidFill>
                <a:srgbClr val="1C1C1C"/>
              </a:solidFill>
            </a:endParaRPr>
          </a:p>
        </p:txBody>
      </p:sp>
      <p:pic>
        <p:nvPicPr>
          <p:cNvPr id="9" name="Picture 7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5589241"/>
            <a:ext cx="2448570" cy="46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369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Faculty’s Facilities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063752" y="1714488"/>
            <a:ext cx="4960943" cy="464347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sz="2000" b="1" dirty="0"/>
              <a:t>Mongkutsamatiwong Building</a:t>
            </a: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International Programs Office and International Programs Study Lounge: 6</a:t>
            </a:r>
            <a:r>
              <a:rPr lang="en-US" sz="2000" baseline="30000" dirty="0"/>
              <a:t>th</a:t>
            </a:r>
            <a:r>
              <a:rPr lang="en-US" sz="2000" dirty="0"/>
              <a:t> Floor</a:t>
            </a:r>
            <a:endParaRPr lang="en-US" sz="2000" dirty="0">
              <a:latin typeface="+mj-lt"/>
            </a:endParaRPr>
          </a:p>
          <a:p>
            <a:pPr eaLnBrk="1" hangingPunct="1">
              <a:defRPr/>
            </a:pPr>
            <a:r>
              <a:rPr lang="en-US" sz="2000" dirty="0">
                <a:latin typeface="+mj-lt"/>
              </a:rPr>
              <a:t>Library: 5</a:t>
            </a:r>
            <a:r>
              <a:rPr lang="en-US" sz="2000" baseline="30000" dirty="0">
                <a:latin typeface="+mj-lt"/>
              </a:rPr>
              <a:t>th</a:t>
            </a:r>
            <a:r>
              <a:rPr lang="en-US" sz="2000" dirty="0">
                <a:latin typeface="+mj-lt"/>
              </a:rPr>
              <a:t> floor </a:t>
            </a:r>
          </a:p>
          <a:p>
            <a:pPr eaLnBrk="1" hangingPunct="1">
              <a:defRPr/>
            </a:pPr>
            <a:r>
              <a:rPr lang="en-US" sz="2000" dirty="0">
                <a:latin typeface="+mj-lt"/>
              </a:rPr>
              <a:t>Computer Center: 3</a:t>
            </a:r>
            <a:r>
              <a:rPr lang="en-US" sz="2000" baseline="30000" dirty="0">
                <a:latin typeface="+mj-lt"/>
              </a:rPr>
              <a:t>rd</a:t>
            </a:r>
            <a:r>
              <a:rPr lang="en-US" sz="2000" dirty="0">
                <a:latin typeface="+mj-lt"/>
              </a:rPr>
              <a:t> floor</a:t>
            </a:r>
          </a:p>
          <a:p>
            <a:pPr eaLnBrk="1" hangingPunct="1">
              <a:buNone/>
              <a:defRPr/>
            </a:pPr>
            <a:endParaRPr lang="en-US" sz="2000" dirty="0">
              <a:latin typeface="+mj-lt"/>
            </a:endParaRPr>
          </a:p>
          <a:p>
            <a:pPr eaLnBrk="1" hangingPunct="1">
              <a:buFontTx/>
              <a:buNone/>
              <a:defRPr/>
            </a:pPr>
            <a:r>
              <a:rPr lang="en-US" sz="2000" b="1" dirty="0">
                <a:latin typeface="+mj-lt"/>
              </a:rPr>
              <a:t>Building 1</a:t>
            </a:r>
          </a:p>
          <a:p>
            <a:pPr eaLnBrk="1" hangingPunct="1">
              <a:defRPr/>
            </a:pPr>
            <a:r>
              <a:rPr lang="en-US" sz="2000" dirty="0">
                <a:latin typeface="+mj-lt"/>
              </a:rPr>
              <a:t>Center of Excellence in Digital Media: 2</a:t>
            </a:r>
            <a:r>
              <a:rPr lang="en-US" sz="2000" baseline="30000" dirty="0">
                <a:latin typeface="+mj-lt"/>
              </a:rPr>
              <a:t>nd</a:t>
            </a:r>
            <a:r>
              <a:rPr lang="en-US" sz="2000" dirty="0">
                <a:latin typeface="+mj-lt"/>
              </a:rPr>
              <a:t> -3</a:t>
            </a:r>
            <a:r>
              <a:rPr lang="en-US" sz="2000" baseline="30000" dirty="0">
                <a:latin typeface="+mj-lt"/>
              </a:rPr>
              <a:t>rd</a:t>
            </a:r>
            <a:r>
              <a:rPr lang="en-US" sz="2000" dirty="0">
                <a:latin typeface="+mj-lt"/>
              </a:rPr>
              <a:t> floors</a:t>
            </a:r>
          </a:p>
          <a:p>
            <a:pPr eaLnBrk="1" hangingPunct="1">
              <a:defRPr/>
            </a:pPr>
            <a:r>
              <a:rPr lang="en-US" sz="2000" dirty="0">
                <a:latin typeface="+mj-lt"/>
              </a:rPr>
              <a:t>International Programs Office and International Programs Study Lounge: 6</a:t>
            </a:r>
            <a:r>
              <a:rPr lang="en-US" sz="2000" baseline="30000" dirty="0">
                <a:latin typeface="+mj-lt"/>
              </a:rPr>
              <a:t>th</a:t>
            </a:r>
            <a:r>
              <a:rPr lang="en-US" sz="2000" dirty="0">
                <a:latin typeface="+mj-lt"/>
              </a:rPr>
              <a:t> Floor</a:t>
            </a:r>
            <a:endParaRPr lang="th-TH" sz="2000" dirty="0">
              <a:latin typeface="+mj-lt"/>
            </a:endParaRPr>
          </a:p>
        </p:txBody>
      </p:sp>
      <p:pic>
        <p:nvPicPr>
          <p:cNvPr id="11" name="Picture 10" descr="IMG_6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628800"/>
            <a:ext cx="2160588" cy="1479550"/>
          </a:xfrm>
          <a:prstGeom prst="rect">
            <a:avLst/>
          </a:prstGeom>
          <a:noFill/>
          <a:ln w="60325">
            <a:solidFill>
              <a:srgbClr val="FFFFFF"/>
            </a:solidFill>
            <a:miter lim="800000"/>
            <a:headEnd/>
            <a:tailEnd/>
          </a:ln>
          <a:effectLst>
            <a:outerShdw blurRad="63500" algn="ctr" rotWithShape="0">
              <a:srgbClr val="000000">
                <a:alpha val="6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G_65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2852937"/>
            <a:ext cx="2771775" cy="1849437"/>
          </a:xfrm>
          <a:prstGeom prst="rect">
            <a:avLst/>
          </a:prstGeom>
          <a:noFill/>
          <a:ln w="63500">
            <a:solidFill>
              <a:srgbClr val="FFFFFF"/>
            </a:solidFill>
            <a:miter lim="800000"/>
            <a:headEnd/>
            <a:tailEnd/>
          </a:ln>
          <a:effectLst>
            <a:outerShdw blurRad="63500" algn="ctr" rotWithShape="0">
              <a:srgbClr val="000000">
                <a:alpha val="6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IMG_64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4149080"/>
            <a:ext cx="1790700" cy="1227138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ffectLst>
            <a:outerShdw blurRad="63500" algn="ctr" rotWithShape="0">
              <a:srgbClr val="000000">
                <a:alpha val="6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461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University’s Facilities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52596" y="1571612"/>
            <a:ext cx="3964884" cy="5111750"/>
            <a:chOff x="251161" y="1556792"/>
            <a:chExt cx="4036236" cy="5561538"/>
          </a:xfrm>
        </p:grpSpPr>
        <p:pic>
          <p:nvPicPr>
            <p:cNvPr id="10" name="Picture 4" descr="http://www.cicc.chula.ac.th/th/gallery/image.raw?type=orig&amp;id=15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520" y="1556792"/>
              <a:ext cx="4035877" cy="2690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http://www.cicc.chula.ac.th/th/gallery/image.raw?type=img&amp;id=153"/>
            <p:cNvPicPr>
              <a:picLocks noChangeAspect="1" noChangeArrowheads="1"/>
            </p:cNvPicPr>
            <p:nvPr/>
          </p:nvPicPr>
          <p:blipFill>
            <a:blip r:embed="rId3"/>
            <a:srcRect l="5086"/>
            <a:stretch>
              <a:fillRect/>
            </a:stretch>
          </p:blipFill>
          <p:spPr bwMode="auto">
            <a:xfrm>
              <a:off x="251161" y="4293096"/>
              <a:ext cx="4032449" cy="2825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3" descr="http://www.icons.co.th/Images/Architects/4601813_1.jpg"/>
          <p:cNvPicPr>
            <a:picLocks noChangeAspect="1" noChangeArrowheads="1"/>
          </p:cNvPicPr>
          <p:nvPr/>
        </p:nvPicPr>
        <p:blipFill>
          <a:blip r:embed="rId4"/>
          <a:srcRect l="8264" t="13889" r="9097"/>
          <a:stretch>
            <a:fillRect/>
          </a:stretch>
        </p:blipFill>
        <p:spPr bwMode="auto">
          <a:xfrm>
            <a:off x="5985199" y="4058664"/>
            <a:ext cx="4286280" cy="265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 l="14662" t="17345" r="40511" b="37473"/>
          <a:stretch>
            <a:fillRect/>
          </a:stretch>
        </p:blipFill>
        <p:spPr bwMode="auto">
          <a:xfrm>
            <a:off x="5985199" y="1571613"/>
            <a:ext cx="428757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55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Lounge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095473" y="1617682"/>
            <a:ext cx="7921625" cy="4525963"/>
            <a:chOff x="-324544" y="1484784"/>
            <a:chExt cx="9168104" cy="5238583"/>
          </a:xfrm>
        </p:grpSpPr>
        <p:pic>
          <p:nvPicPr>
            <p:cNvPr id="5" name="Picture 2" descr="http://sphotos-f.ak.fbcdn.net/hphotos-ak-ash3/556466_10151030916134136_1394833405_n.jpg"/>
            <p:cNvPicPr>
              <a:picLocks noChangeAspect="1" noChangeArrowheads="1"/>
            </p:cNvPicPr>
            <p:nvPr/>
          </p:nvPicPr>
          <p:blipFill>
            <a:blip r:embed="rId2">
              <a:lum bright="10000" contrast="40000"/>
            </a:blip>
            <a:srcRect r="5154"/>
            <a:stretch>
              <a:fillRect/>
            </a:stretch>
          </p:blipFill>
          <p:spPr bwMode="auto">
            <a:xfrm>
              <a:off x="-324544" y="1484784"/>
              <a:ext cx="6624736" cy="523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IMG_3074.JPG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6395462" y="4869161"/>
              <a:ext cx="2448098" cy="183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IMG_3077.JPG"/>
            <p:cNvPicPr>
              <a:picLocks noChangeAspect="1"/>
            </p:cNvPicPr>
            <p:nvPr/>
          </p:nvPicPr>
          <p:blipFill>
            <a:blip r:embed="rId4">
              <a:lum bright="10000" contrast="40000"/>
            </a:blip>
            <a:srcRect/>
            <a:stretch>
              <a:fillRect/>
            </a:stretch>
          </p:blipFill>
          <p:spPr bwMode="auto">
            <a:xfrm rot="5400000">
              <a:off x="5986002" y="1894070"/>
              <a:ext cx="3266843" cy="2448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952596" y="6181748"/>
            <a:ext cx="8316944" cy="461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2400" dirty="0">
                <a:solidFill>
                  <a:srgbClr val="9A3130"/>
                </a:solidFill>
                <a:latin typeface="+mj-lt"/>
              </a:rPr>
              <a:t>Located at 6</a:t>
            </a:r>
            <a:r>
              <a:rPr lang="en-US" sz="2400" baseline="30000" dirty="0">
                <a:solidFill>
                  <a:srgbClr val="9A3130"/>
                </a:solidFill>
                <a:latin typeface="+mj-lt"/>
              </a:rPr>
              <a:t>th</a:t>
            </a:r>
            <a:r>
              <a:rPr lang="en-US" sz="2400" dirty="0">
                <a:solidFill>
                  <a:srgbClr val="9A3130"/>
                </a:solidFill>
                <a:latin typeface="+mj-lt"/>
              </a:rPr>
              <a:t> floor of </a:t>
            </a:r>
            <a:r>
              <a:rPr lang="en-US" sz="2400" dirty="0" err="1">
                <a:solidFill>
                  <a:srgbClr val="9A3130"/>
                </a:solidFill>
                <a:latin typeface="+mj-lt"/>
              </a:rPr>
              <a:t>Mongkutsamatiwong</a:t>
            </a:r>
            <a:r>
              <a:rPr lang="en-US" sz="2400" dirty="0">
                <a:solidFill>
                  <a:srgbClr val="9A3130"/>
                </a:solidFill>
                <a:latin typeface="+mj-lt"/>
              </a:rPr>
              <a:t> Building</a:t>
            </a:r>
          </a:p>
        </p:txBody>
      </p:sp>
    </p:spTree>
    <p:extLst>
      <p:ext uri="{BB962C8B-B14F-4D97-AF65-F5344CB8AC3E}">
        <p14:creationId xmlns:p14="http://schemas.microsoft.com/office/powerpoint/2010/main" val="1478600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alexholiday.com/sukhumvit_hotel/images/sukhumvit_bts_metro_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2176" y="1649434"/>
            <a:ext cx="6767513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314" y="5492772"/>
            <a:ext cx="2232025" cy="792163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3399"/>
            </a:solidFill>
          </a:ln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GB" sz="2000" b="1" u="sng" dirty="0">
                <a:latin typeface="Century Gothic" pitchFamily="34" charset="0"/>
              </a:rPr>
              <a:t>MRT:</a:t>
            </a:r>
            <a:r>
              <a:rPr lang="en-GB" sz="2000" b="1" dirty="0">
                <a:latin typeface="Century Gothic" pitchFamily="34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GB" sz="2000" b="1" dirty="0" err="1">
                <a:latin typeface="Century Gothic" pitchFamily="34" charset="0"/>
              </a:rPr>
              <a:t>Samyan</a:t>
            </a:r>
            <a:r>
              <a:rPr lang="en-GB" sz="2000" b="1" dirty="0">
                <a:latin typeface="Century Gothic" pitchFamily="34" charset="0"/>
              </a:rPr>
              <a:t> Station</a:t>
            </a:r>
          </a:p>
          <a:p>
            <a:pPr eaLnBrk="1" hangingPunct="1">
              <a:defRPr/>
            </a:pPr>
            <a:endParaRPr lang="en-GB" b="1" dirty="0" smtClean="0"/>
          </a:p>
          <a:p>
            <a:pPr eaLnBrk="1" hangingPunct="1">
              <a:buFontTx/>
              <a:buNone/>
              <a:defRPr/>
            </a:pPr>
            <a:endParaRPr lang="th-TH" b="1" dirty="0"/>
          </a:p>
        </p:txBody>
      </p:sp>
      <p:sp>
        <p:nvSpPr>
          <p:cNvPr id="7" name="Rectangle 6"/>
          <p:cNvSpPr/>
          <p:nvPr/>
        </p:nvSpPr>
        <p:spPr>
          <a:xfrm>
            <a:off x="1847850" y="2179660"/>
            <a:ext cx="3024188" cy="923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3399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b="1" u="sng" dirty="0">
                <a:latin typeface="Century Gothic" pitchFamily="34" charset="0"/>
              </a:rPr>
              <a:t>BTS:</a:t>
            </a:r>
          </a:p>
          <a:p>
            <a:pPr>
              <a:defRPr/>
            </a:pPr>
            <a:r>
              <a:rPr lang="en-GB" b="1" dirty="0">
                <a:latin typeface="Century Gothic" pitchFamily="34" charset="0"/>
              </a:rPr>
              <a:t>Siam Station </a:t>
            </a:r>
          </a:p>
          <a:p>
            <a:pPr>
              <a:defRPr/>
            </a:pPr>
            <a:r>
              <a:rPr lang="en-GB" b="1" dirty="0">
                <a:latin typeface="Century Gothic" pitchFamily="34" charset="0"/>
              </a:rPr>
              <a:t>National Stadium Station</a:t>
            </a:r>
          </a:p>
        </p:txBody>
      </p:sp>
      <p:cxnSp>
        <p:nvCxnSpPr>
          <p:cNvPr id="11" name="Straight Arrow Connector 10"/>
          <p:cNvCxnSpPr>
            <a:stCxn id="3" idx="0"/>
          </p:cNvCxnSpPr>
          <p:nvPr/>
        </p:nvCxnSpPr>
        <p:spPr>
          <a:xfrm flipV="1">
            <a:off x="3108326" y="4772047"/>
            <a:ext cx="1908175" cy="720725"/>
          </a:xfrm>
          <a:prstGeom prst="straightConnector1">
            <a:avLst/>
          </a:prstGeom>
          <a:ln w="57150">
            <a:solidFill>
              <a:srgbClr val="FF3399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</p:cNvCxnSpPr>
          <p:nvPr/>
        </p:nvCxnSpPr>
        <p:spPr>
          <a:xfrm>
            <a:off x="3359150" y="3103585"/>
            <a:ext cx="1944688" cy="1309687"/>
          </a:xfrm>
          <a:prstGeom prst="straightConnector1">
            <a:avLst/>
          </a:prstGeom>
          <a:ln w="57150">
            <a:solidFill>
              <a:srgbClr val="FF339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</p:cNvCxnSpPr>
          <p:nvPr/>
        </p:nvCxnSpPr>
        <p:spPr>
          <a:xfrm>
            <a:off x="3359151" y="3103585"/>
            <a:ext cx="1584325" cy="1309687"/>
          </a:xfrm>
          <a:prstGeom prst="line">
            <a:avLst/>
          </a:prstGeom>
          <a:ln w="57150">
            <a:solidFill>
              <a:srgbClr val="FF339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University’s Location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0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Faculty of Communication Arts?</a:t>
            </a:r>
            <a:endParaRPr lang="th-TH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063750" y="1571612"/>
            <a:ext cx="8064500" cy="5067300"/>
            <a:chOff x="395536" y="1412776"/>
            <a:chExt cx="8496944" cy="5338742"/>
          </a:xfrm>
        </p:grpSpPr>
        <p:pic>
          <p:nvPicPr>
            <p:cNvPr id="10" name="Picture 7" descr="http://www.chula.ac.th/cuth/idcucm1/groups/public/documents/cu_web_image/map.jpg"/>
            <p:cNvPicPr>
              <a:picLocks noChangeAspect="1" noChangeArrowheads="1"/>
            </p:cNvPicPr>
            <p:nvPr/>
          </p:nvPicPr>
          <p:blipFill>
            <a:blip r:embed="rId2"/>
            <a:srcRect l="5482" t="9914" r="36340" b="23744"/>
            <a:stretch>
              <a:fillRect/>
            </a:stretch>
          </p:blipFill>
          <p:spPr bwMode="auto">
            <a:xfrm>
              <a:off x="395536" y="1412776"/>
              <a:ext cx="6624736" cy="5338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10"/>
            <p:cNvSpPr/>
            <p:nvPr/>
          </p:nvSpPr>
          <p:spPr>
            <a:xfrm>
              <a:off x="4931700" y="3933291"/>
              <a:ext cx="720903" cy="719191"/>
            </a:xfrm>
            <a:prstGeom prst="ellipse">
              <a:avLst/>
            </a:prstGeom>
            <a:solidFill>
              <a:srgbClr val="FF0000">
                <a:alpha val="4117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2" name="Picture 7" descr="http://www.chula.ac.th/cuth/idcucm1/groups/public/documents/cu_web_image/map.jpg"/>
            <p:cNvPicPr>
              <a:picLocks noChangeAspect="1" noChangeArrowheads="1"/>
            </p:cNvPicPr>
            <p:nvPr/>
          </p:nvPicPr>
          <p:blipFill>
            <a:blip r:embed="rId2"/>
            <a:srcRect l="45247" t="41129" r="44003" b="49416"/>
            <a:stretch>
              <a:fillRect/>
            </a:stretch>
          </p:blipFill>
          <p:spPr bwMode="auto">
            <a:xfrm>
              <a:off x="6228184" y="1628800"/>
              <a:ext cx="2664296" cy="1656184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miter lim="800000"/>
              <a:headEnd/>
              <a:tailEnd/>
            </a:ln>
          </p:spPr>
        </p:pic>
        <p:cxnSp>
          <p:nvCxnSpPr>
            <p:cNvPr id="13" name="Straight Connector 12"/>
            <p:cNvCxnSpPr>
              <a:stCxn id="11" idx="6"/>
            </p:cNvCxnSpPr>
            <p:nvPr/>
          </p:nvCxnSpPr>
          <p:spPr>
            <a:xfrm flipV="1">
              <a:off x="5652602" y="3284346"/>
              <a:ext cx="1908467" cy="100854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3413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Chula Shuttle Bus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92314" y="5589612"/>
            <a:ext cx="8207375" cy="126841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2400" i="1" dirty="0">
                <a:solidFill>
                  <a:srgbClr val="9A3130"/>
                </a:solidFill>
                <a:latin typeface="+mj-lt"/>
              </a:rPr>
              <a:t>Free </a:t>
            </a:r>
            <a:r>
              <a:rPr lang="en-US" sz="2400" dirty="0">
                <a:solidFill>
                  <a:srgbClr val="9A3130"/>
                </a:solidFill>
                <a:latin typeface="+mj-lt"/>
              </a:rPr>
              <a:t>Chula shuttle bus No. 4 (From BTS Siam)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i="1" dirty="0">
                <a:solidFill>
                  <a:srgbClr val="9A3130"/>
                </a:solidFill>
                <a:latin typeface="+mj-lt"/>
              </a:rPr>
              <a:t>Stop at Faculty of Law’s Gate (closest to </a:t>
            </a:r>
            <a:r>
              <a:rPr lang="en-US" sz="2000" i="1" dirty="0" err="1">
                <a:solidFill>
                  <a:srgbClr val="9A3130"/>
                </a:solidFill>
                <a:latin typeface="+mj-lt"/>
              </a:rPr>
              <a:t>Comm</a:t>
            </a:r>
            <a:r>
              <a:rPr lang="en-US" sz="2000" i="1" dirty="0">
                <a:solidFill>
                  <a:srgbClr val="9A3130"/>
                </a:solidFill>
                <a:latin typeface="+mj-lt"/>
              </a:rPr>
              <a:t> Arts)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rgbClr val="9A3130"/>
              </a:solidFill>
              <a:latin typeface="Century Gothic" pitchFamily="34" charset="0"/>
            </a:endParaRPr>
          </a:p>
          <a:p>
            <a:pPr lvl="1" eaLnBrk="1" hangingPunct="1">
              <a:defRPr/>
            </a:pPr>
            <a:endParaRPr lang="th-TH" dirty="0">
              <a:solidFill>
                <a:srgbClr val="9A3130"/>
              </a:solidFill>
              <a:latin typeface="Century Gothic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 t="12422" r="49365" b="33438"/>
          <a:stretch>
            <a:fillRect/>
          </a:stretch>
        </p:blipFill>
        <p:spPr bwMode="auto">
          <a:xfrm>
            <a:off x="2819400" y="1701825"/>
            <a:ext cx="62293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484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Communication Arts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Z:\นิเทศ_Inter\หลักสูตรปริญญาโท\Picture_G\Orientation\รูปตึกและห้องคณะนิเทศ\commarts_1_20120110_13675898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9721" y="1612914"/>
            <a:ext cx="5832475" cy="3887788"/>
          </a:xfrm>
        </p:spPr>
      </p:pic>
      <p:pic>
        <p:nvPicPr>
          <p:cNvPr id="7" name="Picture 9" descr="DSC_1395.jp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7758084" y="1612914"/>
            <a:ext cx="258762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47528" y="5589241"/>
            <a:ext cx="6665964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9A3130"/>
                </a:solidFill>
              </a:rPr>
              <a:t>Founded in 1965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9A3130"/>
                </a:solidFill>
              </a:rPr>
              <a:t>Founder: Professor </a:t>
            </a:r>
            <a:r>
              <a:rPr lang="en-US" sz="2000" kern="0" dirty="0" err="1">
                <a:solidFill>
                  <a:srgbClr val="9A3130"/>
                </a:solidFill>
              </a:rPr>
              <a:t>Bumrungsuk</a:t>
            </a:r>
            <a:r>
              <a:rPr lang="en-US" sz="2000" kern="0" dirty="0">
                <a:solidFill>
                  <a:srgbClr val="9A3130"/>
                </a:solidFill>
              </a:rPr>
              <a:t> </a:t>
            </a:r>
            <a:r>
              <a:rPr lang="en-US" sz="2000" kern="0" dirty="0" err="1">
                <a:solidFill>
                  <a:srgbClr val="9A3130"/>
                </a:solidFill>
              </a:rPr>
              <a:t>Sriha-ampai</a:t>
            </a:r>
            <a:endParaRPr lang="en-US" sz="2000" kern="0" dirty="0">
              <a:solidFill>
                <a:srgbClr val="9A313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th-TH" sz="2400" b="1" kern="0" dirty="0">
              <a:solidFill>
                <a:srgbClr val="1C1C1C"/>
              </a:solidFill>
            </a:endParaRPr>
          </a:p>
        </p:txBody>
      </p:sp>
      <p:pic>
        <p:nvPicPr>
          <p:cNvPr id="9" name="Picture 7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5589241"/>
            <a:ext cx="2448570" cy="46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2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Faculty’s Facilities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063752" y="1714488"/>
            <a:ext cx="4960943" cy="464347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sz="2000" b="1" dirty="0"/>
              <a:t>Mongkutsamatiwong Building</a:t>
            </a: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International Programs Office and International Programs Study Lounge: 6</a:t>
            </a:r>
            <a:r>
              <a:rPr lang="en-US" sz="2000" baseline="30000" dirty="0"/>
              <a:t>th</a:t>
            </a:r>
            <a:r>
              <a:rPr lang="en-US" sz="2000" dirty="0"/>
              <a:t> Floor</a:t>
            </a:r>
            <a:endParaRPr lang="en-US" sz="2000" dirty="0">
              <a:latin typeface="+mj-lt"/>
            </a:endParaRPr>
          </a:p>
          <a:p>
            <a:pPr eaLnBrk="1" hangingPunct="1">
              <a:defRPr/>
            </a:pPr>
            <a:r>
              <a:rPr lang="en-US" sz="2000" dirty="0">
                <a:latin typeface="+mj-lt"/>
              </a:rPr>
              <a:t>Library: 5</a:t>
            </a:r>
            <a:r>
              <a:rPr lang="en-US" sz="2000" baseline="30000" dirty="0">
                <a:latin typeface="+mj-lt"/>
              </a:rPr>
              <a:t>th</a:t>
            </a:r>
            <a:r>
              <a:rPr lang="en-US" sz="2000" dirty="0">
                <a:latin typeface="+mj-lt"/>
              </a:rPr>
              <a:t> floor </a:t>
            </a:r>
          </a:p>
          <a:p>
            <a:pPr eaLnBrk="1" hangingPunct="1">
              <a:defRPr/>
            </a:pPr>
            <a:r>
              <a:rPr lang="en-US" sz="2000" dirty="0">
                <a:latin typeface="+mj-lt"/>
              </a:rPr>
              <a:t>Computer Center: 3</a:t>
            </a:r>
            <a:r>
              <a:rPr lang="en-US" sz="2000" baseline="30000" dirty="0">
                <a:latin typeface="+mj-lt"/>
              </a:rPr>
              <a:t>rd</a:t>
            </a:r>
            <a:r>
              <a:rPr lang="en-US" sz="2000" dirty="0">
                <a:latin typeface="+mj-lt"/>
              </a:rPr>
              <a:t> floor</a:t>
            </a:r>
          </a:p>
          <a:p>
            <a:pPr eaLnBrk="1" hangingPunct="1">
              <a:buNone/>
              <a:defRPr/>
            </a:pPr>
            <a:endParaRPr lang="en-US" sz="2000" dirty="0">
              <a:latin typeface="+mj-lt"/>
            </a:endParaRPr>
          </a:p>
          <a:p>
            <a:pPr eaLnBrk="1" hangingPunct="1">
              <a:buFontTx/>
              <a:buNone/>
              <a:defRPr/>
            </a:pPr>
            <a:r>
              <a:rPr lang="en-US" sz="2000" b="1" dirty="0">
                <a:latin typeface="+mj-lt"/>
              </a:rPr>
              <a:t>Building 1</a:t>
            </a:r>
          </a:p>
          <a:p>
            <a:pPr eaLnBrk="1" hangingPunct="1">
              <a:defRPr/>
            </a:pPr>
            <a:r>
              <a:rPr lang="en-US" sz="2000" dirty="0">
                <a:latin typeface="+mj-lt"/>
              </a:rPr>
              <a:t>Center of Excellence in Digital Media: 2</a:t>
            </a:r>
            <a:r>
              <a:rPr lang="en-US" sz="2000" baseline="30000" dirty="0">
                <a:latin typeface="+mj-lt"/>
              </a:rPr>
              <a:t>nd</a:t>
            </a:r>
            <a:r>
              <a:rPr lang="en-US" sz="2000" dirty="0">
                <a:latin typeface="+mj-lt"/>
              </a:rPr>
              <a:t> -3</a:t>
            </a:r>
            <a:r>
              <a:rPr lang="en-US" sz="2000" baseline="30000" dirty="0">
                <a:latin typeface="+mj-lt"/>
              </a:rPr>
              <a:t>rd</a:t>
            </a:r>
            <a:r>
              <a:rPr lang="en-US" sz="2000" dirty="0">
                <a:latin typeface="+mj-lt"/>
              </a:rPr>
              <a:t> floors</a:t>
            </a:r>
          </a:p>
          <a:p>
            <a:pPr eaLnBrk="1" hangingPunct="1">
              <a:defRPr/>
            </a:pPr>
            <a:r>
              <a:rPr lang="en-US" sz="2000" dirty="0">
                <a:latin typeface="+mj-lt"/>
              </a:rPr>
              <a:t>International Programs Office and International Programs Study Lounge: 6</a:t>
            </a:r>
            <a:r>
              <a:rPr lang="en-US" sz="2000" baseline="30000" dirty="0">
                <a:latin typeface="+mj-lt"/>
              </a:rPr>
              <a:t>th</a:t>
            </a:r>
            <a:r>
              <a:rPr lang="en-US" sz="2000" dirty="0">
                <a:latin typeface="+mj-lt"/>
              </a:rPr>
              <a:t> Floor</a:t>
            </a:r>
            <a:endParaRPr lang="th-TH" sz="2000" dirty="0">
              <a:latin typeface="+mj-lt"/>
            </a:endParaRPr>
          </a:p>
        </p:txBody>
      </p:sp>
      <p:pic>
        <p:nvPicPr>
          <p:cNvPr id="11" name="Picture 10" descr="IMG_6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628800"/>
            <a:ext cx="2160588" cy="1479550"/>
          </a:xfrm>
          <a:prstGeom prst="rect">
            <a:avLst/>
          </a:prstGeom>
          <a:noFill/>
          <a:ln w="60325">
            <a:solidFill>
              <a:srgbClr val="FFFFFF"/>
            </a:solidFill>
            <a:miter lim="800000"/>
            <a:headEnd/>
            <a:tailEnd/>
          </a:ln>
          <a:effectLst>
            <a:outerShdw blurRad="63500" algn="ctr" rotWithShape="0">
              <a:srgbClr val="000000">
                <a:alpha val="6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G_65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2852937"/>
            <a:ext cx="2771775" cy="1849437"/>
          </a:xfrm>
          <a:prstGeom prst="rect">
            <a:avLst/>
          </a:prstGeom>
          <a:noFill/>
          <a:ln w="63500">
            <a:solidFill>
              <a:srgbClr val="FFFFFF"/>
            </a:solidFill>
            <a:miter lim="800000"/>
            <a:headEnd/>
            <a:tailEnd/>
          </a:ln>
          <a:effectLst>
            <a:outerShdw blurRad="63500" algn="ctr" rotWithShape="0">
              <a:srgbClr val="000000">
                <a:alpha val="6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IMG_64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4149080"/>
            <a:ext cx="1790700" cy="1227138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ffectLst>
            <a:outerShdw blurRad="63500" algn="ctr" rotWithShape="0">
              <a:srgbClr val="000000">
                <a:alpha val="6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506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University’s Facilities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52596" y="1571612"/>
            <a:ext cx="3964884" cy="5111750"/>
            <a:chOff x="251161" y="1556792"/>
            <a:chExt cx="4036236" cy="5561538"/>
          </a:xfrm>
        </p:grpSpPr>
        <p:pic>
          <p:nvPicPr>
            <p:cNvPr id="10" name="Picture 4" descr="http://www.cicc.chula.ac.th/th/gallery/image.raw?type=orig&amp;id=15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520" y="1556792"/>
              <a:ext cx="4035877" cy="2690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http://www.cicc.chula.ac.th/th/gallery/image.raw?type=img&amp;id=153"/>
            <p:cNvPicPr>
              <a:picLocks noChangeAspect="1" noChangeArrowheads="1"/>
            </p:cNvPicPr>
            <p:nvPr/>
          </p:nvPicPr>
          <p:blipFill>
            <a:blip r:embed="rId3"/>
            <a:srcRect l="5086"/>
            <a:stretch>
              <a:fillRect/>
            </a:stretch>
          </p:blipFill>
          <p:spPr bwMode="auto">
            <a:xfrm>
              <a:off x="251161" y="4293096"/>
              <a:ext cx="4032449" cy="2825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3" descr="http://www.icons.co.th/Images/Architects/4601813_1.jpg"/>
          <p:cNvPicPr>
            <a:picLocks noChangeAspect="1" noChangeArrowheads="1"/>
          </p:cNvPicPr>
          <p:nvPr/>
        </p:nvPicPr>
        <p:blipFill>
          <a:blip r:embed="rId4"/>
          <a:srcRect l="8264" t="13889" r="9097"/>
          <a:stretch>
            <a:fillRect/>
          </a:stretch>
        </p:blipFill>
        <p:spPr bwMode="auto">
          <a:xfrm>
            <a:off x="5985199" y="4058664"/>
            <a:ext cx="4286280" cy="265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 l="14662" t="17345" r="40511" b="37473"/>
          <a:stretch>
            <a:fillRect/>
          </a:stretch>
        </p:blipFill>
        <p:spPr bwMode="auto">
          <a:xfrm>
            <a:off x="5985199" y="1571613"/>
            <a:ext cx="428757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583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Lounge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095473" y="1617682"/>
            <a:ext cx="7921625" cy="4525963"/>
            <a:chOff x="-324544" y="1484784"/>
            <a:chExt cx="9168104" cy="5238583"/>
          </a:xfrm>
        </p:grpSpPr>
        <p:pic>
          <p:nvPicPr>
            <p:cNvPr id="5" name="Picture 2" descr="http://sphotos-f.ak.fbcdn.net/hphotos-ak-ash3/556466_10151030916134136_1394833405_n.jpg"/>
            <p:cNvPicPr>
              <a:picLocks noChangeAspect="1" noChangeArrowheads="1"/>
            </p:cNvPicPr>
            <p:nvPr/>
          </p:nvPicPr>
          <p:blipFill>
            <a:blip r:embed="rId2">
              <a:lum bright="10000" contrast="40000"/>
            </a:blip>
            <a:srcRect r="5154"/>
            <a:stretch>
              <a:fillRect/>
            </a:stretch>
          </p:blipFill>
          <p:spPr bwMode="auto">
            <a:xfrm>
              <a:off x="-324544" y="1484784"/>
              <a:ext cx="6624736" cy="523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IMG_3074.JPG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6395462" y="4869161"/>
              <a:ext cx="2448098" cy="183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IMG_3077.JPG"/>
            <p:cNvPicPr>
              <a:picLocks noChangeAspect="1"/>
            </p:cNvPicPr>
            <p:nvPr/>
          </p:nvPicPr>
          <p:blipFill>
            <a:blip r:embed="rId4">
              <a:lum bright="10000" contrast="40000"/>
            </a:blip>
            <a:srcRect/>
            <a:stretch>
              <a:fillRect/>
            </a:stretch>
          </p:blipFill>
          <p:spPr bwMode="auto">
            <a:xfrm rot="5400000">
              <a:off x="5986002" y="1894070"/>
              <a:ext cx="3266843" cy="2448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952596" y="6181748"/>
            <a:ext cx="8316944" cy="461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2400" dirty="0">
                <a:solidFill>
                  <a:srgbClr val="9A3130"/>
                </a:solidFill>
                <a:latin typeface="+mj-lt"/>
              </a:rPr>
              <a:t>Located at 6</a:t>
            </a:r>
            <a:r>
              <a:rPr lang="en-US" sz="2400" baseline="30000" dirty="0">
                <a:solidFill>
                  <a:srgbClr val="9A3130"/>
                </a:solidFill>
                <a:latin typeface="+mj-lt"/>
              </a:rPr>
              <a:t>th</a:t>
            </a:r>
            <a:r>
              <a:rPr lang="en-US" sz="2400" dirty="0">
                <a:solidFill>
                  <a:srgbClr val="9A3130"/>
                </a:solidFill>
                <a:latin typeface="+mj-lt"/>
              </a:rPr>
              <a:t> floor of </a:t>
            </a:r>
            <a:r>
              <a:rPr lang="en-US" sz="2400" dirty="0" err="1">
                <a:solidFill>
                  <a:srgbClr val="9A3130"/>
                </a:solidFill>
                <a:latin typeface="+mj-lt"/>
              </a:rPr>
              <a:t>Mongkutsamatiwong</a:t>
            </a:r>
            <a:r>
              <a:rPr lang="en-US" sz="2400" dirty="0">
                <a:solidFill>
                  <a:srgbClr val="9A3130"/>
                </a:solidFill>
                <a:latin typeface="+mj-lt"/>
              </a:rPr>
              <a:t> Building</a:t>
            </a:r>
          </a:p>
        </p:txBody>
      </p:sp>
    </p:spTree>
    <p:extLst>
      <p:ext uri="{BB962C8B-B14F-4D97-AF65-F5344CB8AC3E}">
        <p14:creationId xmlns:p14="http://schemas.microsoft.com/office/powerpoint/2010/main" val="203095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alexholiday.com/sukhumvit_hotel/images/sukhumvit_bts_metro_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2176" y="1649434"/>
            <a:ext cx="6767513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314" y="5492772"/>
            <a:ext cx="2232025" cy="792163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3399"/>
            </a:solidFill>
          </a:ln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GB" sz="2000" b="1" u="sng" dirty="0">
                <a:latin typeface="Century Gothic" pitchFamily="34" charset="0"/>
              </a:rPr>
              <a:t>MRT:</a:t>
            </a:r>
            <a:r>
              <a:rPr lang="en-GB" sz="2000" b="1" dirty="0">
                <a:latin typeface="Century Gothic" pitchFamily="34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GB" sz="2000" b="1" dirty="0" err="1">
                <a:latin typeface="Century Gothic" pitchFamily="34" charset="0"/>
              </a:rPr>
              <a:t>Samyan</a:t>
            </a:r>
            <a:r>
              <a:rPr lang="en-GB" sz="2000" b="1" dirty="0">
                <a:latin typeface="Century Gothic" pitchFamily="34" charset="0"/>
              </a:rPr>
              <a:t> Station</a:t>
            </a:r>
          </a:p>
          <a:p>
            <a:pPr eaLnBrk="1" hangingPunct="1">
              <a:defRPr/>
            </a:pPr>
            <a:endParaRPr lang="en-GB" b="1" dirty="0" smtClean="0"/>
          </a:p>
          <a:p>
            <a:pPr eaLnBrk="1" hangingPunct="1">
              <a:buFontTx/>
              <a:buNone/>
              <a:defRPr/>
            </a:pPr>
            <a:endParaRPr lang="th-TH" b="1" dirty="0"/>
          </a:p>
        </p:txBody>
      </p:sp>
      <p:sp>
        <p:nvSpPr>
          <p:cNvPr id="7" name="Rectangle 6"/>
          <p:cNvSpPr/>
          <p:nvPr/>
        </p:nvSpPr>
        <p:spPr>
          <a:xfrm>
            <a:off x="1847850" y="2179660"/>
            <a:ext cx="3024188" cy="923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3399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b="1" u="sng" dirty="0">
                <a:latin typeface="Century Gothic" pitchFamily="34" charset="0"/>
              </a:rPr>
              <a:t>BTS:</a:t>
            </a:r>
          </a:p>
          <a:p>
            <a:pPr>
              <a:defRPr/>
            </a:pPr>
            <a:r>
              <a:rPr lang="en-GB" b="1" dirty="0">
                <a:latin typeface="Century Gothic" pitchFamily="34" charset="0"/>
              </a:rPr>
              <a:t>Siam Station </a:t>
            </a:r>
          </a:p>
          <a:p>
            <a:pPr>
              <a:defRPr/>
            </a:pPr>
            <a:r>
              <a:rPr lang="en-GB" b="1" dirty="0">
                <a:latin typeface="Century Gothic" pitchFamily="34" charset="0"/>
              </a:rPr>
              <a:t>National Stadium Station</a:t>
            </a:r>
          </a:p>
        </p:txBody>
      </p:sp>
      <p:cxnSp>
        <p:nvCxnSpPr>
          <p:cNvPr id="11" name="Straight Arrow Connector 10"/>
          <p:cNvCxnSpPr>
            <a:stCxn id="3" idx="0"/>
          </p:cNvCxnSpPr>
          <p:nvPr/>
        </p:nvCxnSpPr>
        <p:spPr>
          <a:xfrm flipV="1">
            <a:off x="3108326" y="4772047"/>
            <a:ext cx="1908175" cy="720725"/>
          </a:xfrm>
          <a:prstGeom prst="straightConnector1">
            <a:avLst/>
          </a:prstGeom>
          <a:ln w="57150">
            <a:solidFill>
              <a:srgbClr val="FF3399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</p:cNvCxnSpPr>
          <p:nvPr/>
        </p:nvCxnSpPr>
        <p:spPr>
          <a:xfrm>
            <a:off x="3359150" y="3103585"/>
            <a:ext cx="1944688" cy="1309687"/>
          </a:xfrm>
          <a:prstGeom prst="straightConnector1">
            <a:avLst/>
          </a:prstGeom>
          <a:ln w="57150">
            <a:solidFill>
              <a:srgbClr val="FF339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</p:cNvCxnSpPr>
          <p:nvPr/>
        </p:nvCxnSpPr>
        <p:spPr>
          <a:xfrm>
            <a:off x="3359151" y="3103585"/>
            <a:ext cx="1584325" cy="1309687"/>
          </a:xfrm>
          <a:prstGeom prst="line">
            <a:avLst/>
          </a:prstGeom>
          <a:ln w="57150">
            <a:solidFill>
              <a:srgbClr val="FF339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University’s Location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1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Faculty of Communication Arts?</a:t>
            </a:r>
            <a:endParaRPr lang="th-TH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063750" y="1571612"/>
            <a:ext cx="8064500" cy="5067300"/>
            <a:chOff x="395536" y="1412776"/>
            <a:chExt cx="8496944" cy="5338742"/>
          </a:xfrm>
        </p:grpSpPr>
        <p:pic>
          <p:nvPicPr>
            <p:cNvPr id="10" name="Picture 7" descr="http://www.chula.ac.th/cuth/idcucm1/groups/public/documents/cu_web_image/map.jpg"/>
            <p:cNvPicPr>
              <a:picLocks noChangeAspect="1" noChangeArrowheads="1"/>
            </p:cNvPicPr>
            <p:nvPr/>
          </p:nvPicPr>
          <p:blipFill>
            <a:blip r:embed="rId2"/>
            <a:srcRect l="5482" t="9914" r="36340" b="23744"/>
            <a:stretch>
              <a:fillRect/>
            </a:stretch>
          </p:blipFill>
          <p:spPr bwMode="auto">
            <a:xfrm>
              <a:off x="395536" y="1412776"/>
              <a:ext cx="6624736" cy="5338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10"/>
            <p:cNvSpPr/>
            <p:nvPr/>
          </p:nvSpPr>
          <p:spPr>
            <a:xfrm>
              <a:off x="4931700" y="3933291"/>
              <a:ext cx="720903" cy="719191"/>
            </a:xfrm>
            <a:prstGeom prst="ellipse">
              <a:avLst/>
            </a:prstGeom>
            <a:solidFill>
              <a:srgbClr val="FF0000">
                <a:alpha val="4117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2" name="Picture 7" descr="http://www.chula.ac.th/cuth/idcucm1/groups/public/documents/cu_web_image/map.jpg"/>
            <p:cNvPicPr>
              <a:picLocks noChangeAspect="1" noChangeArrowheads="1"/>
            </p:cNvPicPr>
            <p:nvPr/>
          </p:nvPicPr>
          <p:blipFill>
            <a:blip r:embed="rId2"/>
            <a:srcRect l="45247" t="41129" r="44003" b="49416"/>
            <a:stretch>
              <a:fillRect/>
            </a:stretch>
          </p:blipFill>
          <p:spPr bwMode="auto">
            <a:xfrm>
              <a:off x="6228184" y="1628800"/>
              <a:ext cx="2664296" cy="1656184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miter lim="800000"/>
              <a:headEnd/>
              <a:tailEnd/>
            </a:ln>
          </p:spPr>
        </p:pic>
        <p:cxnSp>
          <p:nvCxnSpPr>
            <p:cNvPr id="13" name="Straight Connector 12"/>
            <p:cNvCxnSpPr>
              <a:stCxn id="11" idx="6"/>
            </p:cNvCxnSpPr>
            <p:nvPr/>
          </p:nvCxnSpPr>
          <p:spPr>
            <a:xfrm flipV="1">
              <a:off x="5652602" y="3284346"/>
              <a:ext cx="1908467" cy="100854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6533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Chula Shuttle Bus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92314" y="5589612"/>
            <a:ext cx="8207375" cy="126841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2400" i="1" dirty="0">
                <a:solidFill>
                  <a:srgbClr val="9A3130"/>
                </a:solidFill>
                <a:latin typeface="+mj-lt"/>
              </a:rPr>
              <a:t>Free </a:t>
            </a:r>
            <a:r>
              <a:rPr lang="en-US" sz="2400" dirty="0">
                <a:solidFill>
                  <a:srgbClr val="9A3130"/>
                </a:solidFill>
                <a:latin typeface="+mj-lt"/>
              </a:rPr>
              <a:t>Chula shuttle bus No. 4 (From BTS Siam)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i="1" dirty="0">
                <a:solidFill>
                  <a:srgbClr val="9A3130"/>
                </a:solidFill>
                <a:latin typeface="+mj-lt"/>
              </a:rPr>
              <a:t>Stop at Faculty of Law’s Gate (closest to </a:t>
            </a:r>
            <a:r>
              <a:rPr lang="en-US" sz="2000" i="1" dirty="0" err="1">
                <a:solidFill>
                  <a:srgbClr val="9A3130"/>
                </a:solidFill>
                <a:latin typeface="+mj-lt"/>
              </a:rPr>
              <a:t>Comm</a:t>
            </a:r>
            <a:r>
              <a:rPr lang="en-US" sz="2000" i="1" dirty="0">
                <a:solidFill>
                  <a:srgbClr val="9A3130"/>
                </a:solidFill>
                <a:latin typeface="+mj-lt"/>
              </a:rPr>
              <a:t> Arts)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rgbClr val="9A3130"/>
              </a:solidFill>
              <a:latin typeface="Century Gothic" pitchFamily="34" charset="0"/>
            </a:endParaRPr>
          </a:p>
          <a:p>
            <a:pPr lvl="1" eaLnBrk="1" hangingPunct="1">
              <a:defRPr/>
            </a:pPr>
            <a:endParaRPr lang="th-TH" dirty="0">
              <a:solidFill>
                <a:srgbClr val="9A3130"/>
              </a:solidFill>
              <a:latin typeface="Century Gothic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 t="12422" r="49365" b="33438"/>
          <a:stretch>
            <a:fillRect/>
          </a:stretch>
        </p:blipFill>
        <p:spPr bwMode="auto">
          <a:xfrm>
            <a:off x="2819400" y="1701825"/>
            <a:ext cx="62293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4484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Chulalongkorn University</a:t>
            </a:r>
            <a:endParaRPr lang="th-TH" b="1" dirty="0"/>
          </a:p>
        </p:txBody>
      </p:sp>
      <p:sp>
        <p:nvSpPr>
          <p:cNvPr id="56324" name="AutoShape 4" descr="http://www.arckfas.chula.ac.th/images/chula.jpg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19536" y="3684442"/>
            <a:ext cx="7920880" cy="2696886"/>
          </a:xfrm>
        </p:spPr>
        <p:txBody>
          <a:bodyPr>
            <a:normAutofit/>
          </a:bodyPr>
          <a:lstStyle/>
          <a:p>
            <a:pPr lvl="1" algn="just">
              <a:buFont typeface="Arial" pitchFamily="34" charset="0"/>
              <a:buChar char="•"/>
              <a:defRPr/>
            </a:pPr>
            <a:r>
              <a:rPr lang="th-TH" sz="2500" dirty="0">
                <a:solidFill>
                  <a:srgbClr val="9A3130"/>
                </a:solidFill>
                <a:latin typeface="+mj-lt"/>
              </a:rPr>
              <a:t>Thailand’s oldest and one of the country’s most prestigious universities. </a:t>
            </a:r>
            <a:endParaRPr lang="en-US" sz="2500" dirty="0">
              <a:solidFill>
                <a:srgbClr val="9A3130"/>
              </a:solidFill>
              <a:latin typeface="+mj-lt"/>
            </a:endParaRPr>
          </a:p>
          <a:p>
            <a:pPr lvl="1" algn="just">
              <a:buFont typeface="Arial" pitchFamily="34" charset="0"/>
              <a:buChar char="•"/>
              <a:defRPr/>
            </a:pPr>
            <a:endParaRPr lang="th-TH" sz="2500" dirty="0">
              <a:solidFill>
                <a:srgbClr val="9A3130"/>
              </a:solidFill>
              <a:latin typeface="+mj-lt"/>
            </a:endParaRPr>
          </a:p>
          <a:p>
            <a:pPr lvl="1" algn="just">
              <a:buFont typeface="Arial" pitchFamily="34" charset="0"/>
              <a:buChar char="•"/>
              <a:defRPr/>
            </a:pPr>
            <a:r>
              <a:rPr lang="th-TH" sz="2500" dirty="0">
                <a:solidFill>
                  <a:srgbClr val="9A3130"/>
                </a:solidFill>
                <a:latin typeface="+mj-lt"/>
              </a:rPr>
              <a:t>Officially established on Marc</a:t>
            </a:r>
            <a:r>
              <a:rPr lang="en-US" sz="2500" dirty="0">
                <a:solidFill>
                  <a:srgbClr val="9A3130"/>
                </a:solidFill>
                <a:latin typeface="+mj-lt"/>
              </a:rPr>
              <a:t>h 26, 1917</a:t>
            </a:r>
            <a:r>
              <a:rPr lang="th-TH" sz="2500" dirty="0">
                <a:solidFill>
                  <a:srgbClr val="9A3130"/>
                </a:solidFill>
                <a:latin typeface="+mj-lt"/>
              </a:rPr>
              <a:t> by King Vajiravudh  (Rama VI) and named after his father King Chulalongkorn (Rama </a:t>
            </a:r>
            <a:r>
              <a:rPr lang="en-US" sz="2500" dirty="0">
                <a:solidFill>
                  <a:srgbClr val="9A3130"/>
                </a:solidFill>
                <a:latin typeface="+mj-lt"/>
              </a:rPr>
              <a:t>V).</a:t>
            </a:r>
            <a:endParaRPr lang="th-TH" sz="2500" dirty="0">
              <a:solidFill>
                <a:srgbClr val="9A3130"/>
              </a:solidFill>
              <a:latin typeface="+mj-lt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1700808"/>
            <a:ext cx="3096344" cy="18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700809"/>
            <a:ext cx="2448272" cy="183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700808"/>
            <a:ext cx="2448272" cy="183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885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314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Cordia New</vt:lpstr>
      <vt:lpstr>Office Theme</vt:lpstr>
      <vt:lpstr>Chulalongkorn University</vt:lpstr>
      <vt:lpstr>Faculty of Communication Arts</vt:lpstr>
      <vt:lpstr>Faculty’s Facilities</vt:lpstr>
      <vt:lpstr>University’s Facilities</vt:lpstr>
      <vt:lpstr>Study Lounge</vt:lpstr>
      <vt:lpstr>University’s Location</vt:lpstr>
      <vt:lpstr>Where is Faculty of Communication Arts?</vt:lpstr>
      <vt:lpstr>Chula Shuttle Bus</vt:lpstr>
      <vt:lpstr>Chulalongkorn University</vt:lpstr>
      <vt:lpstr>Faculty of Communication Arts</vt:lpstr>
      <vt:lpstr>Faculty’s Facilities</vt:lpstr>
      <vt:lpstr>University’s Facilities</vt:lpstr>
      <vt:lpstr>Study Lounge</vt:lpstr>
      <vt:lpstr>University’s Location</vt:lpstr>
      <vt:lpstr>Where is Faculty of Communication Arts?</vt:lpstr>
      <vt:lpstr>Chula Shuttle Bus</vt:lpstr>
    </vt:vector>
  </TitlesOfParts>
  <Company>University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 of Connecticut</dc:creator>
  <cp:lastModifiedBy>University of Connecticut</cp:lastModifiedBy>
  <cp:revision>2</cp:revision>
  <dcterms:created xsi:type="dcterms:W3CDTF">2017-11-29T15:47:27Z</dcterms:created>
  <dcterms:modified xsi:type="dcterms:W3CDTF">2017-11-29T15:49:16Z</dcterms:modified>
</cp:coreProperties>
</file>