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1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1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4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9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0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7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2000">
              <a:srgbClr val="FFCCCC"/>
            </a:gs>
            <a:gs pos="83000">
              <a:srgbClr val="FF9999"/>
            </a:gs>
            <a:gs pos="100000">
              <a:srgbClr val="FF7C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F185E-3378-4B0B-BF7E-141453C8035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4322-D8A0-4630-9E3D-0C89D588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2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30480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Policy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Faculty of Communication Arts</a:t>
            </a:r>
          </a:p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Chulalongkorn University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to talk to </a:t>
            </a:r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have problems?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92313" y="1773238"/>
            <a:ext cx="8229600" cy="458472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GB" sz="2400" b="1" dirty="0">
                <a:latin typeface="+mj-lt"/>
              </a:rPr>
              <a:t>Asst. </a:t>
            </a:r>
            <a:r>
              <a:rPr lang="en-GB" sz="2400" b="1" dirty="0" err="1">
                <a:latin typeface="+mj-lt"/>
              </a:rPr>
              <a:t>Prof.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1" dirty="0" err="1">
                <a:latin typeface="+mj-lt"/>
              </a:rPr>
              <a:t>Shawhong</a:t>
            </a:r>
            <a:r>
              <a:rPr lang="en-GB" sz="2400" b="1" dirty="0">
                <a:latin typeface="+mj-lt"/>
              </a:rPr>
              <a:t> SER</a:t>
            </a:r>
          </a:p>
          <a:p>
            <a:pPr eaLnBrk="1" hangingPunct="1">
              <a:buFontTx/>
              <a:buNone/>
              <a:defRPr/>
            </a:pPr>
            <a:r>
              <a:rPr lang="en-GB" sz="2200" u="sng" dirty="0">
                <a:latin typeface="+mj-lt"/>
              </a:rPr>
              <a:t>Phone: </a:t>
            </a:r>
            <a:r>
              <a:rPr lang="en-GB" sz="2200" dirty="0">
                <a:latin typeface="+mj-lt"/>
              </a:rPr>
              <a:t>+66875623120</a:t>
            </a:r>
          </a:p>
          <a:p>
            <a:pPr eaLnBrk="1" hangingPunct="1">
              <a:buFontTx/>
              <a:buNone/>
              <a:defRPr/>
            </a:pPr>
            <a:r>
              <a:rPr lang="en-GB" sz="2200" u="sng" dirty="0">
                <a:latin typeface="+mj-lt"/>
              </a:rPr>
              <a:t>Email:</a:t>
            </a:r>
            <a:r>
              <a:rPr lang="en-GB" sz="2200" dirty="0">
                <a:latin typeface="+mj-lt"/>
              </a:rPr>
              <a:t> shaw.h@chula.ac.th /  </a:t>
            </a:r>
            <a:r>
              <a:rPr lang="en-GB" sz="2200" dirty="0" err="1">
                <a:latin typeface="+mj-lt"/>
              </a:rPr>
              <a:t>Shawhongser@hotmail.com</a:t>
            </a:r>
            <a:endParaRPr lang="en-GB" sz="2200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en-GB" sz="2200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en-GB" sz="2200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GB" sz="2200" b="1" dirty="0">
                <a:latin typeface="+mj-lt"/>
              </a:rPr>
              <a:t>International Programs, Faculty of Communication Arts</a:t>
            </a:r>
          </a:p>
          <a:p>
            <a:pPr eaLnBrk="1" hangingPunct="1">
              <a:buFontTx/>
              <a:buNone/>
              <a:defRPr/>
            </a:pPr>
            <a:r>
              <a:rPr lang="en-GB" sz="2200" u="sng" dirty="0">
                <a:latin typeface="+mj-lt"/>
              </a:rPr>
              <a:t>Tel: </a:t>
            </a:r>
            <a:r>
              <a:rPr lang="en-GB" sz="2200" dirty="0">
                <a:latin typeface="+mj-lt"/>
              </a:rPr>
              <a:t>+662 218 2215</a:t>
            </a:r>
          </a:p>
          <a:p>
            <a:pPr eaLnBrk="1" hangingPunct="1">
              <a:buFontTx/>
              <a:buNone/>
              <a:defRPr/>
            </a:pPr>
            <a:r>
              <a:rPr lang="en-GB" sz="2200" u="sng" dirty="0">
                <a:latin typeface="+mj-lt"/>
              </a:rPr>
              <a:t>Email: </a:t>
            </a:r>
            <a:r>
              <a:rPr lang="en-GB" sz="2200" dirty="0">
                <a:latin typeface="+mj-lt"/>
              </a:rPr>
              <a:t>commarts.mhmk@gmail.com</a:t>
            </a:r>
          </a:p>
          <a:p>
            <a:pPr eaLnBrk="1" hangingPunct="1">
              <a:buFontTx/>
              <a:buNone/>
              <a:defRPr/>
            </a:pPr>
            <a:r>
              <a:rPr lang="en-GB" sz="2200" u="sng" dirty="0" err="1">
                <a:latin typeface="+mj-lt"/>
              </a:rPr>
              <a:t>Facebook</a:t>
            </a:r>
            <a:r>
              <a:rPr lang="en-GB" sz="2200" u="sng" dirty="0">
                <a:latin typeface="+mj-lt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200" dirty="0">
                <a:latin typeface="+mj-lt"/>
              </a:rPr>
              <a:t>http://www.facebook.com/communicationmanagement</a:t>
            </a:r>
            <a:endParaRPr lang="en-GB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85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24298" y="1571613"/>
            <a:ext cx="6265862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Female students</a:t>
            </a:r>
            <a:r>
              <a:rPr lang="en-US" sz="2400" b="1" dirty="0">
                <a:latin typeface="+mj-lt"/>
              </a:rPr>
              <a:t>:</a:t>
            </a:r>
          </a:p>
          <a:p>
            <a:pPr>
              <a:defRPr/>
            </a:pPr>
            <a:endParaRPr lang="en-US" sz="2400" dirty="0">
              <a:latin typeface="+mj-lt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Must wear white shirt with short sleeves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The university pin must be clasped on the right hand side of the shirt at chest level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The buttons must be in silver with the university emblem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Both navy blue and black skirts are allowed but they must be long enough to cover the knees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The university belt for female students is brown suede belt with the university emblem on the buckle 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Slippers are strictly prohibited</a:t>
            </a:r>
          </a:p>
        </p:txBody>
      </p:sp>
      <p:pic>
        <p:nvPicPr>
          <p:cNvPr id="36868" name="Picture 20" descr="562409_250018551769676_1637092178_n.jpg"/>
          <p:cNvPicPr>
            <a:picLocks noChangeAspect="1"/>
          </p:cNvPicPr>
          <p:nvPr/>
        </p:nvPicPr>
        <p:blipFill>
          <a:blip r:embed="rId2"/>
          <a:srcRect l="20319" t="8290" r="47784"/>
          <a:stretch>
            <a:fillRect/>
          </a:stretch>
        </p:blipFill>
        <p:spPr bwMode="auto">
          <a:xfrm>
            <a:off x="2135189" y="1643050"/>
            <a:ext cx="168205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Uniform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9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24299" y="1527174"/>
            <a:ext cx="61039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Male students:</a:t>
            </a:r>
            <a:endParaRPr lang="en-US" sz="2400" dirty="0">
              <a:latin typeface="+mj-lt"/>
            </a:endParaRPr>
          </a:p>
          <a:p>
            <a:pPr>
              <a:defRPr/>
            </a:pPr>
            <a:endParaRPr lang="en-US" sz="2400" dirty="0">
              <a:latin typeface="Arial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Must wear white shirt (Either long or short sleeves)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Navy blue or black trousers should accompanied by a leather belt with the university emblem on the buckle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The university tie is usually required when attending any university ceremony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Slippers are also not permitted for male students</a:t>
            </a:r>
          </a:p>
        </p:txBody>
      </p:sp>
      <p:pic>
        <p:nvPicPr>
          <p:cNvPr id="37892" name="Picture 5" descr="599345_250018628436335_1417813042_n.jpg"/>
          <p:cNvPicPr>
            <a:picLocks noChangeAspect="1"/>
          </p:cNvPicPr>
          <p:nvPr/>
        </p:nvPicPr>
        <p:blipFill>
          <a:blip r:embed="rId2"/>
          <a:srcRect l="18217" r="48213"/>
          <a:stretch>
            <a:fillRect/>
          </a:stretch>
        </p:blipFill>
        <p:spPr bwMode="auto">
          <a:xfrm>
            <a:off x="2135189" y="1643050"/>
            <a:ext cx="161975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Uniform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7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12" descr="http://www.wholesalesarong.com/06may-bali-gift/l-wholesale-home-decoration/sandal605.jpg"/>
          <p:cNvPicPr>
            <a:picLocks noChangeAspect="1" noChangeArrowheads="1"/>
          </p:cNvPicPr>
          <p:nvPr/>
        </p:nvPicPr>
        <p:blipFill>
          <a:blip r:embed="rId2" cstate="print"/>
          <a:srcRect l="8064" t="468"/>
          <a:stretch>
            <a:fillRect/>
          </a:stretch>
        </p:blipFill>
        <p:spPr bwMode="auto">
          <a:xfrm rot="900000">
            <a:off x="8670925" y="2498746"/>
            <a:ext cx="1511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ttp://www.ocsurfsport.com/images/Ocean_minded_MEILANI_Sandal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82" b="15952"/>
          <a:stretch>
            <a:fillRect/>
          </a:stretch>
        </p:blipFill>
        <p:spPr bwMode="auto">
          <a:xfrm>
            <a:off x="7824788" y="3840185"/>
            <a:ext cx="2087562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19289" y="1676422"/>
            <a:ext cx="3921125" cy="3529013"/>
            <a:chOff x="683568" y="1412776"/>
            <a:chExt cx="3600400" cy="3240360"/>
          </a:xfrm>
        </p:grpSpPr>
        <p:pic>
          <p:nvPicPr>
            <p:cNvPr id="38924" name="Picture 2" descr="http://2.bp.blogspot.com/-7-nMBjKCuMc/Tc6GLNScN4I/AAAAAAAABTw/lH1et-yNHzs/s640/eae2f94a56732bd7_img2843.jpg"/>
            <p:cNvPicPr>
              <a:picLocks noChangeAspect="1" noChangeArrowheads="1"/>
            </p:cNvPicPr>
            <p:nvPr/>
          </p:nvPicPr>
          <p:blipFill>
            <a:blip r:embed="rId4"/>
            <a:srcRect l="49834" r="3716"/>
            <a:stretch>
              <a:fillRect/>
            </a:stretch>
          </p:blipFill>
          <p:spPr bwMode="auto">
            <a:xfrm>
              <a:off x="2411760" y="1412776"/>
              <a:ext cx="1872208" cy="322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6" descr="http://www.sugarscape.com/userfiles/asos1(1).jpg"/>
            <p:cNvPicPr>
              <a:picLocks noChangeAspect="1" noChangeArrowheads="1"/>
            </p:cNvPicPr>
            <p:nvPr/>
          </p:nvPicPr>
          <p:blipFill>
            <a:blip r:embed="rId5"/>
            <a:srcRect l="13992" r="16345"/>
            <a:stretch>
              <a:fillRect/>
            </a:stretch>
          </p:blipFill>
          <p:spPr bwMode="auto">
            <a:xfrm>
              <a:off x="683568" y="1412776"/>
              <a:ext cx="1728192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7" name="Picture 4" descr="http://www.askwear.com/images/Men%20shorts%20blue%20black%20check.jpg"/>
          <p:cNvPicPr>
            <a:picLocks noChangeAspect="1" noChangeArrowheads="1"/>
          </p:cNvPicPr>
          <p:nvPr/>
        </p:nvPicPr>
        <p:blipFill>
          <a:blip r:embed="rId6"/>
          <a:srcRect l="12167" r="5696"/>
          <a:stretch>
            <a:fillRect/>
          </a:stretch>
        </p:blipFill>
        <p:spPr bwMode="auto">
          <a:xfrm>
            <a:off x="5808663" y="1676422"/>
            <a:ext cx="2159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992313" y="5637234"/>
            <a:ext cx="46799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No short pants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No short skirts</a:t>
            </a:r>
          </a:p>
        </p:txBody>
      </p:sp>
      <p:sp>
        <p:nvSpPr>
          <p:cNvPr id="27" name="Multiply 26"/>
          <p:cNvSpPr/>
          <p:nvPr/>
        </p:nvSpPr>
        <p:spPr>
          <a:xfrm>
            <a:off x="3287713" y="4340247"/>
            <a:ext cx="1008062" cy="1008063"/>
          </a:xfrm>
          <a:prstGeom prst="mathMultiply">
            <a:avLst>
              <a:gd name="adj1" fmla="val 1285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5735638" y="4340247"/>
            <a:ext cx="1008062" cy="1008063"/>
          </a:xfrm>
          <a:prstGeom prst="mathMultiply">
            <a:avLst>
              <a:gd name="adj1" fmla="val 1285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7680326" y="4340247"/>
            <a:ext cx="1008063" cy="1008063"/>
          </a:xfrm>
          <a:prstGeom prst="mathMultiply">
            <a:avLst>
              <a:gd name="adj1" fmla="val 1285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16500" y="5670572"/>
            <a:ext cx="507523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No sleeveless &amp; strapless shirts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No slippers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Improper Dress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9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8" descr="http://www.saycampuslife.com/images/college-students-2.jpg"/>
          <p:cNvPicPr>
            <a:picLocks noChangeAspect="1" noChangeArrowheads="1"/>
          </p:cNvPicPr>
          <p:nvPr/>
        </p:nvPicPr>
        <p:blipFill>
          <a:blip r:embed="rId2"/>
          <a:srcRect l="14615" t="3123" r="10512" b="9422"/>
          <a:stretch>
            <a:fillRect/>
          </a:stretch>
        </p:blipFill>
        <p:spPr bwMode="auto">
          <a:xfrm>
            <a:off x="7464426" y="1646225"/>
            <a:ext cx="2735263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6" descr="http://www.fashionflys.net/wp-content/uploads/2012/04/smart-casual-look-for-men-2012.jpg"/>
          <p:cNvPicPr>
            <a:picLocks noChangeAspect="1" noChangeArrowheads="1"/>
          </p:cNvPicPr>
          <p:nvPr/>
        </p:nvPicPr>
        <p:blipFill>
          <a:blip r:embed="rId3"/>
          <a:srcRect l="32036" r="35152"/>
          <a:stretch>
            <a:fillRect/>
          </a:stretch>
        </p:blipFill>
        <p:spPr bwMode="auto">
          <a:xfrm>
            <a:off x="5808664" y="1643050"/>
            <a:ext cx="1582737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shetlerswholesale.com/wp-content/uploads/2012/06/Jeans3.jpg"/>
          <p:cNvPicPr>
            <a:picLocks noChangeAspect="1" noChangeArrowheads="1"/>
          </p:cNvPicPr>
          <p:nvPr/>
        </p:nvPicPr>
        <p:blipFill>
          <a:blip r:embed="rId4"/>
          <a:srcRect l="38370" r="19292"/>
          <a:stretch>
            <a:fillRect/>
          </a:stretch>
        </p:blipFill>
        <p:spPr bwMode="auto">
          <a:xfrm>
            <a:off x="3432176" y="1717664"/>
            <a:ext cx="23034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6" descr="http://hilightad.kapook.com/img_cms2/varity/19.jpg"/>
          <p:cNvPicPr>
            <a:picLocks noChangeAspect="1" noChangeArrowheads="1"/>
          </p:cNvPicPr>
          <p:nvPr/>
        </p:nvPicPr>
        <p:blipFill>
          <a:blip r:embed="rId5"/>
          <a:srcRect l="18750" r="15625"/>
          <a:stretch>
            <a:fillRect/>
          </a:stretch>
        </p:blipFill>
        <p:spPr bwMode="auto">
          <a:xfrm>
            <a:off x="1919289" y="1717663"/>
            <a:ext cx="1512887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Half Frame 22"/>
          <p:cNvSpPr/>
          <p:nvPr/>
        </p:nvSpPr>
        <p:spPr>
          <a:xfrm rot="13321351">
            <a:off x="3154363" y="5434000"/>
            <a:ext cx="457200" cy="852488"/>
          </a:xfrm>
          <a:prstGeom prst="halfFrame">
            <a:avLst>
              <a:gd name="adj1" fmla="val 22481"/>
              <a:gd name="adj2" fmla="val 23729"/>
            </a:avLst>
          </a:prstGeom>
          <a:solidFill>
            <a:srgbClr val="FF66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660033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3321351">
            <a:off x="7186613" y="5434000"/>
            <a:ext cx="457200" cy="852488"/>
          </a:xfrm>
          <a:prstGeom prst="halfFrame">
            <a:avLst>
              <a:gd name="adj1" fmla="val 22481"/>
              <a:gd name="adj2" fmla="val 23729"/>
            </a:avLst>
          </a:prstGeom>
          <a:solidFill>
            <a:srgbClr val="FF66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66003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Dress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16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35188" y="1268413"/>
            <a:ext cx="8018462" cy="5256212"/>
            <a:chOff x="179512" y="980728"/>
            <a:chExt cx="8964488" cy="5877272"/>
          </a:xfrm>
        </p:grpSpPr>
        <p:pic>
          <p:nvPicPr>
            <p:cNvPr id="40964" name="Picture 18" descr="http://yourfootcare.co.uk/__oneclick_uploads/2009/07/traine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673269">
              <a:off x="1598726" y="2831990"/>
              <a:ext cx="1928825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5" name="Picture 14" descr="http://loveshop888.tarad.com/shop/l/loveshop888/img-lib/spd_20110519152628_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69975" y="980728"/>
              <a:ext cx="1874025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14" descr="http://www.shoestylesite.com/wp-content/uploads/2011/07/021707_flat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59832" y="4221088"/>
              <a:ext cx="3388611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2" descr="http://3.bp.blogspot.com/_ab32xDu9-FI/TDDJyFacvrI/AAAAAAAAAZM/PGb56tuUsHM/s1600/madden-girl-frankyy-sanda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32240" y="5000641"/>
              <a:ext cx="1857358" cy="1857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4" descr="http://www.fashioncraz.com/wp-content/uploads/2011/04/Strappy-Flat-Sandals.jpg"/>
            <p:cNvPicPr>
              <a:picLocks noChangeAspect="1" noChangeArrowheads="1"/>
            </p:cNvPicPr>
            <p:nvPr/>
          </p:nvPicPr>
          <p:blipFill>
            <a:blip r:embed="rId6"/>
            <a:srcRect t="929" r="-774"/>
            <a:stretch>
              <a:fillRect/>
            </a:stretch>
          </p:blipFill>
          <p:spPr bwMode="auto">
            <a:xfrm rot="4965351">
              <a:off x="6589750" y="3167799"/>
              <a:ext cx="2875979" cy="188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6" descr="http://www.mbtshoeclearanceoutletsus.com/images/MBTKatika%20Sandal0d1_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4196">
              <a:off x="1470549" y="1496172"/>
              <a:ext cx="2678924" cy="17859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970" name="Picture 8" descr="http://4.bp.blogspot.com/-OCHF7sndx7A/TdHDhld41xI/AAAAAAAAAHw/xh8woFZ5rdE/s1600/uo-fringe-sandal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95936" y="1556792"/>
              <a:ext cx="2903983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1" name="Picture 10" descr="http://www.fitness-mbts.org/images/fitnessmbt.com/MBT%20salama_001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5536" y="5242880"/>
              <a:ext cx="2143140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2" name="Picture 14" descr="Image: Nordstrom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959846">
              <a:off x="255162" y="2078846"/>
              <a:ext cx="1414137" cy="132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4" name="Picture 16" descr="http://www.hollyheadmag.com/wp-content/uploads/lanvin-textured-trainers-0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9512" y="4005064"/>
              <a:ext cx="1730564" cy="11953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Shoes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79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0" y="1714488"/>
            <a:ext cx="8161338" cy="4786346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defRPr/>
            </a:pPr>
            <a:r>
              <a:rPr lang="en-GB" dirty="0">
                <a:latin typeface="+mj-lt"/>
              </a:rPr>
              <a:t>No smoking in the university</a:t>
            </a:r>
          </a:p>
          <a:p>
            <a:pPr algn="just" eaLnBrk="1" hangingPunct="1">
              <a:defRPr/>
            </a:pPr>
            <a:endParaRPr lang="en-GB" dirty="0">
              <a:latin typeface="+mj-lt"/>
            </a:endParaRPr>
          </a:p>
          <a:p>
            <a:pPr algn="just" eaLnBrk="1" hangingPunct="1">
              <a:defRPr/>
            </a:pPr>
            <a:r>
              <a:rPr lang="en-GB" dirty="0">
                <a:latin typeface="+mj-lt"/>
              </a:rPr>
              <a:t>No alcohol in the university</a:t>
            </a:r>
          </a:p>
          <a:p>
            <a:pPr algn="just" eaLnBrk="1" hangingPunct="1">
              <a:defRPr/>
            </a:pPr>
            <a:endParaRPr lang="en-GB" dirty="0">
              <a:latin typeface="+mj-lt"/>
            </a:endParaRPr>
          </a:p>
          <a:p>
            <a:pPr algn="just" eaLnBrk="1" hangingPunct="1">
              <a:defRPr/>
            </a:pPr>
            <a:r>
              <a:rPr lang="en-GB" dirty="0">
                <a:latin typeface="+mj-lt"/>
              </a:rPr>
              <a:t>Intoxicated person is not allowed in class</a:t>
            </a:r>
          </a:p>
          <a:p>
            <a:pPr algn="just" eaLnBrk="1" hangingPunct="1">
              <a:defRPr/>
            </a:pPr>
            <a:endParaRPr lang="en-GB" dirty="0">
              <a:latin typeface="+mj-lt"/>
            </a:endParaRPr>
          </a:p>
          <a:p>
            <a:pPr algn="just" eaLnBrk="1" hangingPunct="1">
              <a:defRPr/>
            </a:pPr>
            <a:r>
              <a:rPr lang="en-GB" dirty="0">
                <a:latin typeface="+mj-lt"/>
              </a:rPr>
              <a:t>No causing disturbances</a:t>
            </a:r>
          </a:p>
          <a:p>
            <a:pPr algn="just" eaLnBrk="1" hangingPunct="1">
              <a:defRPr/>
            </a:pPr>
            <a:endParaRPr lang="en-GB" dirty="0">
              <a:latin typeface="+mj-lt"/>
            </a:endParaRPr>
          </a:p>
          <a:p>
            <a:pPr algn="just" eaLnBrk="1" hangingPunct="1">
              <a:defRPr/>
            </a:pPr>
            <a:r>
              <a:rPr lang="en-GB" dirty="0">
                <a:latin typeface="+mj-lt"/>
              </a:rPr>
              <a:t>Respect others: classmates, teachers, other students, staff, etc.</a:t>
            </a:r>
          </a:p>
          <a:p>
            <a:pPr algn="just" eaLnBrk="1" hangingPunct="1">
              <a:defRPr/>
            </a:pPr>
            <a:endParaRPr lang="en-GB" dirty="0">
              <a:latin typeface="+mj-lt"/>
            </a:endParaRPr>
          </a:p>
          <a:p>
            <a:pPr algn="just" eaLnBrk="1" hangingPunct="1">
              <a:defRPr/>
            </a:pPr>
            <a:r>
              <a:rPr lang="en-GB" dirty="0">
                <a:latin typeface="+mj-lt"/>
              </a:rPr>
              <a:t>Behave according to Thai laws and respect Thai culture &amp; norms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Etiquette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6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981200" y="1711326"/>
            <a:ext cx="8229600" cy="4525963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Century Gothic" pitchFamily="34" charset="0"/>
              </a:rPr>
              <a:t>BE ON TIME!</a:t>
            </a:r>
          </a:p>
          <a:p>
            <a:pPr eaLnBrk="1" hangingPunct="1"/>
            <a:endParaRPr lang="en-GB" sz="2400" dirty="0">
              <a:latin typeface="Century Gothic" pitchFamily="34" charset="0"/>
            </a:endParaRPr>
          </a:p>
          <a:p>
            <a:pPr eaLnBrk="1" hangingPunct="1"/>
            <a:r>
              <a:rPr lang="en-GB" sz="2400" dirty="0">
                <a:latin typeface="Century Gothic" pitchFamily="34" charset="0"/>
              </a:rPr>
              <a:t>Students are required to attend EVERY CLASS and stay until the lecturer dismisses the class</a:t>
            </a:r>
          </a:p>
          <a:p>
            <a:pPr eaLnBrk="1" hangingPunct="1"/>
            <a:endParaRPr lang="en-GB" sz="2400" dirty="0">
              <a:latin typeface="Century Gothic" pitchFamily="34" charset="0"/>
            </a:endParaRPr>
          </a:p>
          <a:p>
            <a:pPr eaLnBrk="1" hangingPunct="1"/>
            <a:r>
              <a:rPr lang="en-GB" sz="2400" dirty="0">
                <a:latin typeface="Century Gothic" pitchFamily="34" charset="0"/>
              </a:rPr>
              <a:t>Attendance is checked.</a:t>
            </a:r>
          </a:p>
          <a:p>
            <a:pPr eaLnBrk="1" hangingPunct="1"/>
            <a:endParaRPr lang="en-GB" sz="2400" dirty="0">
              <a:latin typeface="Century Gothic" pitchFamily="34" charset="0"/>
            </a:endParaRPr>
          </a:p>
          <a:p>
            <a:pPr eaLnBrk="1" hangingPunct="1"/>
            <a:r>
              <a:rPr lang="en-GB" sz="2400" dirty="0">
                <a:latin typeface="Century Gothic" pitchFamily="34" charset="0"/>
              </a:rPr>
              <a:t>3 Absences = ban from final exam = F</a:t>
            </a:r>
          </a:p>
          <a:p>
            <a:pPr eaLnBrk="1" hangingPunct="1"/>
            <a:endParaRPr lang="en-GB" sz="2400" dirty="0">
              <a:latin typeface="Century Gothic" pitchFamily="34" charset="0"/>
            </a:endParaRPr>
          </a:p>
          <a:p>
            <a:pPr eaLnBrk="1" hangingPunct="1"/>
            <a:r>
              <a:rPr lang="en-GB" sz="2400" dirty="0">
                <a:latin typeface="Century Gothic" pitchFamily="34" charset="0"/>
              </a:rPr>
              <a:t>No food nor drink allowed in classroom</a:t>
            </a:r>
          </a:p>
          <a:p>
            <a:pPr eaLnBrk="1" hangingPunct="1"/>
            <a:endParaRPr lang="en-GB" dirty="0" smtClean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Policy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24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3553" y="2708275"/>
            <a:ext cx="82096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Cheating in examination will result in getting an </a:t>
            </a:r>
            <a:r>
              <a:rPr lang="en-US" sz="3600" b="1" dirty="0">
                <a:latin typeface="+mj-lt"/>
              </a:rPr>
              <a:t>“F” </a:t>
            </a:r>
            <a:r>
              <a:rPr lang="en-US" sz="3600" dirty="0">
                <a:latin typeface="+mj-lt"/>
              </a:rPr>
              <a:t>in that </a:t>
            </a:r>
            <a:r>
              <a:rPr lang="en-US" sz="3600" dirty="0">
                <a:latin typeface="+mj-lt"/>
              </a:rPr>
              <a:t>subject, and suspended for one academic year.</a:t>
            </a:r>
            <a:endParaRPr lang="en-US" sz="3600" dirty="0">
              <a:latin typeface="+mj-lt"/>
            </a:endParaRPr>
          </a:p>
          <a:p>
            <a:pPr>
              <a:defRPr/>
            </a:pPr>
            <a:endParaRPr lang="th-TH" sz="3600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 Regulations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8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Cordia New</vt:lpstr>
      <vt:lpstr>Office Theme</vt:lpstr>
      <vt:lpstr>Classroom Policy</vt:lpstr>
      <vt:lpstr>University Uniform</vt:lpstr>
      <vt:lpstr>University Uniform</vt:lpstr>
      <vt:lpstr>Improper Dress</vt:lpstr>
      <vt:lpstr>Proper Dress</vt:lpstr>
      <vt:lpstr>Proper Shoes</vt:lpstr>
      <vt:lpstr>PowerPoint Presentation</vt:lpstr>
      <vt:lpstr>PowerPoint Presentation</vt:lpstr>
      <vt:lpstr>PowerPoint Presentation</vt:lpstr>
      <vt:lpstr>Who to talk to  when you have problems?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Policy</dc:title>
  <dc:creator>University of Connecticut</dc:creator>
  <cp:lastModifiedBy>University of Connecticut</cp:lastModifiedBy>
  <cp:revision>1</cp:revision>
  <dcterms:created xsi:type="dcterms:W3CDTF">2017-11-29T15:52:43Z</dcterms:created>
  <dcterms:modified xsi:type="dcterms:W3CDTF">2017-11-29T15:52:59Z</dcterms:modified>
</cp:coreProperties>
</file>