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7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3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5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7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4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5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9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32000">
              <a:srgbClr val="FFCCCC"/>
            </a:gs>
            <a:gs pos="83000">
              <a:srgbClr val="FF9999"/>
            </a:gs>
            <a:gs pos="100000">
              <a:srgbClr val="FF7C8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53781-C906-4A9B-BA4B-3CFB460E901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5C19-032A-4F67-99FA-3DB75E359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Chulalongkorn University</a:t>
            </a:r>
            <a:endParaRPr lang="th-TH" b="1" dirty="0"/>
          </a:p>
        </p:txBody>
      </p:sp>
      <p:sp>
        <p:nvSpPr>
          <p:cNvPr id="56324" name="AutoShape 4" descr="http://www.arckfas.chula.ac.th/images/chula.jpg"/>
          <p:cNvSpPr>
            <a:spLocks noChangeAspect="1" noChangeArrowheads="1"/>
          </p:cNvSpPr>
          <p:nvPr/>
        </p:nvSpPr>
        <p:spPr bwMode="auto">
          <a:xfrm>
            <a:off x="1714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19536" y="3684442"/>
            <a:ext cx="7920880" cy="2696886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  <a:defRPr/>
            </a:pPr>
            <a:r>
              <a:rPr lang="th-TH" sz="2500" dirty="0">
                <a:solidFill>
                  <a:srgbClr val="9A3130"/>
                </a:solidFill>
                <a:latin typeface="+mj-lt"/>
              </a:rPr>
              <a:t>Thailand’s oldest and one of the country’s most prestigious universities. </a:t>
            </a:r>
            <a:endParaRPr lang="en-US" sz="2500" dirty="0">
              <a:solidFill>
                <a:srgbClr val="9A3130"/>
              </a:solidFill>
              <a:latin typeface="+mj-lt"/>
            </a:endParaRPr>
          </a:p>
          <a:p>
            <a:pPr lvl="1" algn="just">
              <a:buFont typeface="Arial" pitchFamily="34" charset="0"/>
              <a:buChar char="•"/>
              <a:defRPr/>
            </a:pPr>
            <a:endParaRPr lang="th-TH" sz="2500" dirty="0">
              <a:solidFill>
                <a:srgbClr val="9A3130"/>
              </a:solidFill>
              <a:latin typeface="+mj-lt"/>
            </a:endParaRPr>
          </a:p>
          <a:p>
            <a:pPr lvl="1" algn="just">
              <a:buFont typeface="Arial" pitchFamily="34" charset="0"/>
              <a:buChar char="•"/>
              <a:defRPr/>
            </a:pPr>
            <a:r>
              <a:rPr lang="th-TH" sz="2500" dirty="0">
                <a:solidFill>
                  <a:srgbClr val="9A3130"/>
                </a:solidFill>
                <a:latin typeface="+mj-lt"/>
              </a:rPr>
              <a:t>Officially established on Marc</a:t>
            </a:r>
            <a:r>
              <a:rPr lang="en-US" sz="2500" dirty="0">
                <a:solidFill>
                  <a:srgbClr val="9A3130"/>
                </a:solidFill>
                <a:latin typeface="+mj-lt"/>
              </a:rPr>
              <a:t>h 26, 1917</a:t>
            </a:r>
            <a:r>
              <a:rPr lang="th-TH" sz="2500" dirty="0">
                <a:solidFill>
                  <a:srgbClr val="9A3130"/>
                </a:solidFill>
                <a:latin typeface="+mj-lt"/>
              </a:rPr>
              <a:t> by King Vajiravudh  (Rama VI) and named after his father King Chulalongkorn (Rama </a:t>
            </a:r>
            <a:r>
              <a:rPr lang="en-US" sz="2500" dirty="0">
                <a:solidFill>
                  <a:srgbClr val="9A3130"/>
                </a:solidFill>
                <a:latin typeface="+mj-lt"/>
              </a:rPr>
              <a:t>V).</a:t>
            </a:r>
            <a:endParaRPr lang="th-TH" sz="2500" dirty="0">
              <a:solidFill>
                <a:srgbClr val="9A3130"/>
              </a:solidFill>
              <a:latin typeface="+mj-lt"/>
            </a:endParaRP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1700808"/>
            <a:ext cx="3096344" cy="181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700809"/>
            <a:ext cx="2448272" cy="183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1700808"/>
            <a:ext cx="2448272" cy="1832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96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34" y="1885952"/>
            <a:ext cx="8115328" cy="3328998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en-US" dirty="0"/>
              <a:t>According to Thailand’s immigration regulations, we are able to sponsor you VISA until the end of your period of study which will be December</a:t>
            </a:r>
          </a:p>
          <a:p>
            <a:pPr algn="just">
              <a:spcAft>
                <a:spcPts val="1200"/>
              </a:spcAft>
              <a:defRPr/>
            </a:pPr>
            <a:r>
              <a:rPr lang="en-US" dirty="0"/>
              <a:t>If you plan to travel longer than 1-2 months you may apply for tourist visa</a:t>
            </a:r>
          </a:p>
        </p:txBody>
      </p:sp>
    </p:spTree>
    <p:extLst>
      <p:ext uri="{BB962C8B-B14F-4D97-AF65-F5344CB8AC3E}">
        <p14:creationId xmlns:p14="http://schemas.microsoft.com/office/powerpoint/2010/main" val="11808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Re-Entry Permit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804" y="1671638"/>
            <a:ext cx="8229600" cy="404337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600" dirty="0"/>
              <a:t>Any time you leave Thailand, you need a multiple-entrée visa or re-entry permit</a:t>
            </a:r>
          </a:p>
          <a:p>
            <a:pPr>
              <a:spcAft>
                <a:spcPts val="1200"/>
              </a:spcAft>
              <a:defRPr/>
            </a:pPr>
            <a:r>
              <a:rPr lang="en-US" sz="2600" dirty="0"/>
              <a:t>Can be obtained at: 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600" dirty="0"/>
              <a:t>The Government Complex branch, Chaengwattana Road </a:t>
            </a:r>
          </a:p>
          <a:p>
            <a:pPr lvl="1">
              <a:spcAft>
                <a:spcPts val="1200"/>
              </a:spcAft>
              <a:defRPr/>
            </a:pPr>
            <a:r>
              <a:rPr lang="en-US" sz="2600" dirty="0"/>
              <a:t>Office hour: Mon-Fri 8:30 - 16:30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32216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Re-Entry Permit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Documents to be submitted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completed TM-8 form</a:t>
            </a:r>
          </a:p>
          <a:p>
            <a:r>
              <a:rPr lang="en-US" dirty="0" smtClean="0"/>
              <a:t>A 2" photo</a:t>
            </a:r>
          </a:p>
          <a:p>
            <a:r>
              <a:rPr lang="en-US" dirty="0" smtClean="0"/>
              <a:t>Photocopy of passport (main page, visa page and latest entry stamp)</a:t>
            </a:r>
          </a:p>
          <a:p>
            <a:r>
              <a:rPr lang="en-US" dirty="0" smtClean="0"/>
              <a:t>Fee: </a:t>
            </a:r>
          </a:p>
          <a:p>
            <a:pPr lvl="1"/>
            <a:r>
              <a:rPr lang="en-US" dirty="0" smtClean="0"/>
              <a:t>1,000 Baht for single re-entry</a:t>
            </a:r>
          </a:p>
          <a:p>
            <a:pPr lvl="1"/>
            <a:r>
              <a:rPr lang="en-US" dirty="0" smtClean="0"/>
              <a:t>3,800 Baht for multiple re-entry</a:t>
            </a:r>
            <a:br>
              <a:rPr lang="en-US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15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I forget to get the re-entry permit?</a:t>
            </a:r>
            <a:endParaRPr lang="th-TH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72" y="1671638"/>
            <a:ext cx="8001056" cy="4829196"/>
          </a:xfrm>
        </p:spPr>
        <p:txBody>
          <a:bodyPr>
            <a:noAutofit/>
          </a:bodyPr>
          <a:lstStyle/>
          <a:p>
            <a:pPr marL="457200" indent="-457200" algn="just">
              <a:buNone/>
              <a:defRPr/>
            </a:pPr>
            <a:r>
              <a:rPr lang="en-US" sz="2300" b="1" dirty="0"/>
              <a:t>1) Your student visa will be cancelled when you leave Thailand</a:t>
            </a:r>
          </a:p>
          <a:p>
            <a:pPr marL="457200" indent="-457200" algn="just">
              <a:buNone/>
              <a:defRPr/>
            </a:pPr>
            <a:endParaRPr lang="en-US" sz="2300" b="1" dirty="0"/>
          </a:p>
          <a:p>
            <a:pPr algn="just">
              <a:buNone/>
              <a:defRPr/>
            </a:pPr>
            <a:r>
              <a:rPr lang="en-US" sz="2300" b="1" dirty="0"/>
              <a:t>2) For holder of German, Austrian, Hellenic, Italian passport:</a:t>
            </a:r>
            <a:endParaRPr lang="en-US" sz="2300" dirty="0"/>
          </a:p>
          <a:p>
            <a:pPr marL="719138" indent="-90488" algn="just">
              <a:defRPr/>
            </a:pPr>
            <a:r>
              <a:rPr lang="en-US" sz="2300" dirty="0"/>
              <a:t> </a:t>
            </a:r>
            <a:r>
              <a:rPr lang="en-US" sz="2200" dirty="0"/>
              <a:t>If you return via land borders (such as between Thailand and Cambodia or Thailand and Laos): 15-day transit visa.</a:t>
            </a:r>
          </a:p>
          <a:p>
            <a:pPr marL="719138" indent="-90488" algn="just">
              <a:defRPr/>
            </a:pPr>
            <a:r>
              <a:rPr lang="en-US" sz="2200" dirty="0"/>
              <a:t> If you return via plane: 30-day transit visa</a:t>
            </a:r>
          </a:p>
          <a:p>
            <a:pPr marL="719138" indent="-90488" algn="just">
              <a:defRPr/>
            </a:pPr>
            <a:r>
              <a:rPr lang="en-US" sz="2200" dirty="0"/>
              <a:t> You cannot apply for new visa in Thailand. You must leave Thailand and obtain one from the Thai Foreign Affairs Mission</a:t>
            </a:r>
          </a:p>
        </p:txBody>
      </p:sp>
    </p:spTree>
    <p:extLst>
      <p:ext uri="{BB962C8B-B14F-4D97-AF65-F5344CB8AC3E}">
        <p14:creationId xmlns:p14="http://schemas.microsoft.com/office/powerpoint/2010/main" val="24247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82" y="2071678"/>
            <a:ext cx="8643998" cy="4000528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en-US" dirty="0"/>
              <a:t>Some nationalities are not allowed to enter Thailand without a VISA.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US" dirty="0"/>
              <a:t>For example: Bosnian and Croatian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dirty="0"/>
              <a:t>	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US" dirty="0"/>
              <a:t>	You will need to apply for a new visa at the Thai foreign mission outside the country! </a:t>
            </a:r>
          </a:p>
          <a:p>
            <a:pPr>
              <a:spcBef>
                <a:spcPts val="0"/>
              </a:spcBef>
              <a:buNone/>
              <a:defRPr/>
            </a:pPr>
            <a:endParaRPr lang="en-US" dirty="0"/>
          </a:p>
          <a:p>
            <a:pPr algn="ctr">
              <a:spcBef>
                <a:spcPts val="0"/>
              </a:spcBef>
              <a:buNone/>
              <a:defRPr/>
            </a:pPr>
            <a:r>
              <a:rPr lang="en-US" b="1" dirty="0"/>
              <a:t>So - DON’T LEAVE THAILAND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en-US" b="1" dirty="0"/>
              <a:t>WITHOUT A RE-ENTRY PERMIT</a:t>
            </a:r>
            <a:endParaRPr lang="th-TH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I forget to get the re-entry permit?</a:t>
            </a:r>
            <a:endParaRPr lang="th-TH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5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30480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IMMIGRATION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177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nomadsdream.com/wp-content/uploads/2012/11/Thai-Visa-Stic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1824" y="1628801"/>
            <a:ext cx="3240360" cy="2592287"/>
          </a:xfrm>
          <a:prstGeom prst="roundRect">
            <a:avLst>
              <a:gd name="adj" fmla="val 9504"/>
            </a:avLst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Immigration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7768" y="4509120"/>
            <a:ext cx="5040560" cy="194421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VISA (Education Visa)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Extension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Re-Entry Permit</a:t>
            </a:r>
          </a:p>
          <a:p>
            <a:pPr>
              <a:buNone/>
            </a:pPr>
            <a:endParaRPr lang="th-TH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4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VISA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84074" y="4509120"/>
            <a:ext cx="7240318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dirty="0">
                <a:solidFill>
                  <a:srgbClr val="9A3130"/>
                </a:solidFill>
                <a:latin typeface="+mj-lt"/>
              </a:rPr>
              <a:t>Student VISA = Non-Immigrant (ED)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3200" dirty="0">
              <a:solidFill>
                <a:srgbClr val="9A313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GB" sz="3200" b="1" dirty="0">
                <a:solidFill>
                  <a:srgbClr val="9A3130"/>
                </a:solidFill>
                <a:latin typeface="+mj-lt"/>
              </a:rPr>
              <a:t>Single entry </a:t>
            </a:r>
            <a:r>
              <a:rPr lang="en-GB" sz="3200" dirty="0">
                <a:solidFill>
                  <a:srgbClr val="9A3130"/>
                </a:solidFill>
                <a:latin typeface="+mj-lt"/>
              </a:rPr>
              <a:t>and </a:t>
            </a:r>
            <a:r>
              <a:rPr lang="en-GB" sz="3200" b="1" dirty="0">
                <a:solidFill>
                  <a:srgbClr val="9A3130"/>
                </a:solidFill>
                <a:latin typeface="+mj-lt"/>
              </a:rPr>
              <a:t>multiple entry </a:t>
            </a:r>
            <a:r>
              <a:rPr lang="en-GB" sz="3200" dirty="0">
                <a:solidFill>
                  <a:srgbClr val="9A3130"/>
                </a:solidFill>
                <a:latin typeface="+mj-lt"/>
              </a:rPr>
              <a:t>= 90 days to stay in Thailand</a:t>
            </a:r>
          </a:p>
        </p:txBody>
      </p:sp>
      <p:pic>
        <p:nvPicPr>
          <p:cNvPr id="6" name="Picture 4" descr="http://www.unionlanguageschool.com/images/sub_1284708637/thai-ed-visa.jpg"/>
          <p:cNvPicPr>
            <a:picLocks noChangeAspect="1" noChangeArrowheads="1"/>
          </p:cNvPicPr>
          <p:nvPr/>
        </p:nvPicPr>
        <p:blipFill>
          <a:blip r:embed="rId2" cstate="print"/>
          <a:srcRect r="1721"/>
          <a:stretch>
            <a:fillRect/>
          </a:stretch>
        </p:blipFill>
        <p:spPr bwMode="auto">
          <a:xfrm>
            <a:off x="4037676" y="1700808"/>
            <a:ext cx="4074549" cy="2736304"/>
          </a:xfrm>
          <a:prstGeom prst="roundRect">
            <a:avLst>
              <a:gd name="adj" fmla="val 7716"/>
            </a:avLst>
          </a:prstGeom>
          <a:noFill/>
        </p:spPr>
      </p:pic>
    </p:spTree>
    <p:extLst>
      <p:ext uri="{BB962C8B-B14F-4D97-AF65-F5344CB8AC3E}">
        <p14:creationId xmlns:p14="http://schemas.microsoft.com/office/powerpoint/2010/main" val="19885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or Multiple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596" y="1571612"/>
            <a:ext cx="8329642" cy="5114948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9A3130"/>
                </a:solidFill>
              </a:rPr>
              <a:t>Single entry VISA is cheaper to extend since you can do it at the immigration office in Bangkok.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>
                <a:solidFill>
                  <a:srgbClr val="9A3130"/>
                </a:solidFill>
              </a:rPr>
              <a:t>You VISA will last until the end of December or according to Immigration officer’s decision. </a:t>
            </a:r>
          </a:p>
          <a:p>
            <a:pPr algn="just"/>
            <a:endParaRPr lang="en-US" sz="2400" dirty="0"/>
          </a:p>
          <a:p>
            <a:pPr lvl="1" algn="just"/>
            <a:r>
              <a:rPr lang="en-US" dirty="0"/>
              <a:t>If you plan to go out of Thailand you can seek a re-entry permit each time you leave the country to keep you student VISA validity OR you can seek a multiple re-entry which allow you to travel in-out of Thailand as much as you like within the period of you VISA validity.</a:t>
            </a:r>
          </a:p>
        </p:txBody>
      </p:sp>
    </p:spTree>
    <p:extLst>
      <p:ext uri="{BB962C8B-B14F-4D97-AF65-F5344CB8AC3E}">
        <p14:creationId xmlns:p14="http://schemas.microsoft.com/office/powerpoint/2010/main" val="378088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or Multiple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114948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Multiple entry may allow you to travel in-out of Thailand after your study ended as long as your VISA allows you.</a:t>
            </a:r>
          </a:p>
          <a:p>
            <a:pPr algn="just"/>
            <a:r>
              <a:rPr lang="en-US" sz="2400" dirty="0"/>
              <a:t>Remember that you are required to extend this VISA by leaving and re-enter Thailand before your stamp expire (roughly every 85 days)</a:t>
            </a:r>
          </a:p>
          <a:p>
            <a:pPr algn="just"/>
            <a:r>
              <a:rPr lang="en-US" sz="2400" dirty="0"/>
              <a:t>Generally, you will be granted another 90 days.</a:t>
            </a:r>
            <a:endParaRPr lang="en-US" sz="2400" dirty="0"/>
          </a:p>
          <a:p>
            <a:pPr algn="just"/>
            <a:r>
              <a:rPr lang="en-US" sz="2400" dirty="0"/>
              <a:t>Remember: </a:t>
            </a:r>
          </a:p>
          <a:p>
            <a:pPr lvl="1" algn="just"/>
            <a:r>
              <a:rPr lang="en-US" sz="2200" dirty="0"/>
              <a:t>Always check your destination’s VISA policy.</a:t>
            </a:r>
          </a:p>
          <a:p>
            <a:pPr lvl="1" algn="just"/>
            <a:r>
              <a:rPr lang="en-US" sz="2200" dirty="0"/>
              <a:t>Most countries in South East Asia region still require VISA to entry. </a:t>
            </a:r>
          </a:p>
          <a:p>
            <a:pPr lvl="1" algn="just"/>
            <a:r>
              <a:rPr lang="en-US" sz="2200" dirty="0"/>
              <a:t>Regulations may vary country to country</a:t>
            </a:r>
            <a:r>
              <a:rPr lang="en-US" sz="2000" dirty="0"/>
              <a:t>.  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02877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Many people mistook 1 Year Multiple-Entry VISA and VISA that valid for 1 year for a VISA that allow them to stay in Thailand for 365 without leaving Thailand</a:t>
            </a:r>
          </a:p>
          <a:p>
            <a:pPr algn="just"/>
            <a:r>
              <a:rPr lang="en-US" dirty="0"/>
              <a:t>1 Year Multiple-Entry VISA doesn’t mean you can stay in Thailand for a continuing period of 365 days</a:t>
            </a:r>
          </a:p>
          <a:p>
            <a:pPr algn="just"/>
            <a:r>
              <a:rPr lang="en-US" dirty="0"/>
              <a:t>You are still required to leave Thailand within every 90 days</a:t>
            </a:r>
          </a:p>
          <a:p>
            <a:pPr lvl="1" algn="just"/>
            <a:r>
              <a:rPr lang="en-US" dirty="0"/>
              <a:t>For example: every 85 days before your stamp running out but you can travel in-out of Thailand within the period of 1 year</a:t>
            </a:r>
          </a:p>
        </p:txBody>
      </p:sp>
    </p:spTree>
    <p:extLst>
      <p:ext uri="{BB962C8B-B14F-4D97-AF65-F5344CB8AC3E}">
        <p14:creationId xmlns:p14="http://schemas.microsoft.com/office/powerpoint/2010/main" val="146663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When your Visa will expire?</a:t>
            </a:r>
            <a:endParaRPr lang="th-TH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952596" y="1719286"/>
            <a:ext cx="5151516" cy="4995862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defRPr/>
            </a:pPr>
            <a:r>
              <a:rPr lang="en-US" sz="2400" dirty="0">
                <a:latin typeface="+mj-lt"/>
              </a:rPr>
              <a:t>Non-Immigrant </a:t>
            </a:r>
            <a:r>
              <a:rPr lang="en-US" sz="2400" dirty="0">
                <a:latin typeface="+mj-lt"/>
              </a:rPr>
              <a:t>Visa allows holder to stay in Thailand for 90 days. When you check</a:t>
            </a:r>
            <a:r>
              <a:rPr lang="en-US" sz="2400" dirty="0">
                <a:latin typeface="+mj-lt"/>
              </a:rPr>
              <a:t> your visa’s expiration</a:t>
            </a:r>
            <a:r>
              <a:rPr lang="en-US" sz="2400" dirty="0">
                <a:latin typeface="+mj-lt"/>
              </a:rPr>
              <a:t>, it’s NOT the</a:t>
            </a:r>
            <a:r>
              <a:rPr lang="en-US" sz="2400" i="1" dirty="0">
                <a:latin typeface="+mj-lt"/>
              </a:rPr>
              <a:t>Expiry Date </a:t>
            </a:r>
            <a:r>
              <a:rPr lang="en-US" sz="2400" dirty="0">
                <a:latin typeface="+mj-lt"/>
              </a:rPr>
              <a:t>printed </a:t>
            </a:r>
            <a:r>
              <a:rPr lang="en-US" sz="2400" dirty="0">
                <a:latin typeface="+mj-lt"/>
              </a:rPr>
              <a:t>on your </a:t>
            </a:r>
            <a:r>
              <a:rPr lang="en-US" sz="2400" dirty="0">
                <a:latin typeface="+mj-lt"/>
              </a:rPr>
              <a:t>VISA (</a:t>
            </a:r>
            <a:r>
              <a:rPr lang="en-US" sz="2400" dirty="0">
                <a:latin typeface="+mj-lt"/>
              </a:rPr>
              <a:t>which is the last day you can use </a:t>
            </a:r>
            <a:r>
              <a:rPr lang="en-US" sz="2400" dirty="0">
                <a:latin typeface="+mj-lt"/>
              </a:rPr>
              <a:t>that </a:t>
            </a:r>
            <a:r>
              <a:rPr lang="en-US" sz="2400" dirty="0">
                <a:latin typeface="+mj-lt"/>
              </a:rPr>
              <a:t>VISA to enter Thailand</a:t>
            </a:r>
            <a:r>
              <a:rPr lang="en-US" sz="2400" dirty="0">
                <a:latin typeface="+mj-lt"/>
              </a:rPr>
              <a:t>)</a:t>
            </a:r>
          </a:p>
          <a:p>
            <a:pPr algn="just">
              <a:spcAft>
                <a:spcPts val="1800"/>
              </a:spcAft>
              <a:defRPr/>
            </a:pPr>
            <a:r>
              <a:rPr lang="en-US" sz="2400" dirty="0">
                <a:latin typeface="+mj-lt"/>
              </a:rPr>
              <a:t>The  expiration date is 90 days from your entry date and will be stamped in your passport at arrival</a:t>
            </a:r>
          </a:p>
        </p:txBody>
      </p:sp>
      <p:grpSp>
        <p:nvGrpSpPr>
          <p:cNvPr id="17" name="Group 10"/>
          <p:cNvGrpSpPr>
            <a:grpSpLocks/>
          </p:cNvGrpSpPr>
          <p:nvPr/>
        </p:nvGrpSpPr>
        <p:grpSpPr bwMode="auto">
          <a:xfrm>
            <a:off x="7319964" y="2941662"/>
            <a:ext cx="2928937" cy="2230437"/>
            <a:chOff x="5791922" y="2502066"/>
            <a:chExt cx="2928990" cy="2230267"/>
          </a:xfrm>
        </p:grpSpPr>
        <p:sp>
          <p:nvSpPr>
            <p:cNvPr id="18" name="Text Box 2"/>
            <p:cNvSpPr txBox="1">
              <a:spLocks noChangeArrowheads="1"/>
            </p:cNvSpPr>
            <p:nvPr/>
          </p:nvSpPr>
          <p:spPr bwMode="auto">
            <a:xfrm>
              <a:off x="5858598" y="2502066"/>
              <a:ext cx="2805163" cy="223026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ea typeface="Angsana New" pitchFamily="18" charset="-34"/>
                </a:rPr>
                <a:t>IMMIGRATION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ea typeface="Angsana New" pitchFamily="18" charset="-34"/>
                </a:rPr>
                <a:t>SUVARNABHUMI AIRPORT THAILAND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ea typeface="Angsana New" pitchFamily="18" charset="-34"/>
                </a:rPr>
                <a:t>VISA CLASS……ED…….……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ea typeface="Angsana New" pitchFamily="18" charset="-34"/>
                </a:rPr>
                <a:t>Admitted……1 AUGUST 2012…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ea typeface="Angsana New" pitchFamily="18" charset="-34"/>
                </a:rPr>
                <a:t>Until…………29 OCT 2012……… 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1400" dirty="0">
                  <a:solidFill>
                    <a:schemeClr val="tx1"/>
                  </a:solidFill>
                  <a:latin typeface="Calibri" pitchFamily="34" charset="0"/>
                  <a:ea typeface="Angsana New" pitchFamily="18" charset="-34"/>
                </a:rPr>
                <a:t>Signed……………………………..</a:t>
              </a:r>
              <a:endParaRPr lang="th-TH" sz="1400" dirty="0">
                <a:solidFill>
                  <a:schemeClr val="tx1"/>
                </a:solidFill>
                <a:latin typeface="Arial" pitchFamily="34" charset="0"/>
                <a:cs typeface="Angsana New" pitchFamily="18" charset="-34"/>
              </a:endParaRPr>
            </a:p>
          </p:txBody>
        </p:sp>
        <p:sp>
          <p:nvSpPr>
            <p:cNvPr id="19" name="Donut 18"/>
            <p:cNvSpPr/>
            <p:nvPr/>
          </p:nvSpPr>
          <p:spPr>
            <a:xfrm>
              <a:off x="5791922" y="3929119"/>
              <a:ext cx="2928990" cy="642889"/>
            </a:xfrm>
            <a:prstGeom prst="donut">
              <a:avLst/>
            </a:prstGeom>
            <a:solidFill>
              <a:srgbClr val="FF6699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>
                <a:solidFill>
                  <a:schemeClr val="tx1"/>
                </a:solidFill>
              </a:endParaRPr>
            </a:p>
          </p:txBody>
        </p:sp>
      </p:grpSp>
      <p:sp>
        <p:nvSpPr>
          <p:cNvPr id="20" name="Up Arrow 19"/>
          <p:cNvSpPr/>
          <p:nvPr/>
        </p:nvSpPr>
        <p:spPr>
          <a:xfrm rot="4111633">
            <a:off x="7475538" y="4492648"/>
            <a:ext cx="285750" cy="1162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86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615014"/>
          </a:xfrm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en-US" sz="2200" b="1" dirty="0"/>
              <a:t>Visa Extension for Non-Immigrant Visa (ED): </a:t>
            </a:r>
          </a:p>
          <a:p>
            <a:pPr algn="just">
              <a:defRPr/>
            </a:pPr>
            <a:r>
              <a:rPr lang="en-US" sz="2200" dirty="0"/>
              <a:t>1 month prior to the expiration of your period of stay, contact the International Programs office for the Visa extension letter.</a:t>
            </a:r>
          </a:p>
          <a:p>
            <a:pPr algn="just">
              <a:defRPr/>
            </a:pPr>
            <a:r>
              <a:rPr lang="en-US" sz="2200" dirty="0"/>
              <a:t>In Bangkok, you will extend your visa at the Immigration Bureau on Chaengwattana Rd.</a:t>
            </a:r>
          </a:p>
          <a:p>
            <a:pPr algn="just">
              <a:defRPr/>
            </a:pPr>
            <a:r>
              <a:rPr lang="en-US" sz="2200" dirty="0"/>
              <a:t>Visa Extension Fee : approximately 1,900 baht</a:t>
            </a:r>
          </a:p>
          <a:p>
            <a:pPr algn="just">
              <a:buNone/>
              <a:defRPr/>
            </a:pPr>
            <a:endParaRPr lang="en-US" sz="2200" dirty="0"/>
          </a:p>
          <a:p>
            <a:pPr algn="just">
              <a:buNone/>
              <a:defRPr/>
            </a:pPr>
            <a:r>
              <a:rPr lang="en-US" sz="2200" b="1" dirty="0"/>
              <a:t>Documents to be submitted </a:t>
            </a:r>
          </a:p>
          <a:p>
            <a:pPr algn="just">
              <a:defRPr/>
            </a:pPr>
            <a:r>
              <a:rPr lang="en-US" sz="2200" dirty="0"/>
              <a:t>1. Application form</a:t>
            </a:r>
          </a:p>
          <a:p>
            <a:pPr algn="just">
              <a:defRPr/>
            </a:pPr>
            <a:r>
              <a:rPr lang="en-US" sz="2200" dirty="0"/>
              <a:t>2. Copy of applicant’s passport</a:t>
            </a:r>
          </a:p>
          <a:p>
            <a:pPr algn="just">
              <a:defRPr/>
            </a:pPr>
            <a:r>
              <a:rPr lang="en-US" sz="2200" dirty="0"/>
              <a:t>3. Letter of confirmation and request for extension from the Faculty of Communication Arts</a:t>
            </a:r>
          </a:p>
        </p:txBody>
      </p:sp>
    </p:spTree>
    <p:extLst>
      <p:ext uri="{BB962C8B-B14F-4D97-AF65-F5344CB8AC3E}">
        <p14:creationId xmlns:p14="http://schemas.microsoft.com/office/powerpoint/2010/main" val="6443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Angsana New</vt:lpstr>
      <vt:lpstr>Arial</vt:lpstr>
      <vt:lpstr>Calibri</vt:lpstr>
      <vt:lpstr>Calibri Light</vt:lpstr>
      <vt:lpstr>Cordia New</vt:lpstr>
      <vt:lpstr>Office Theme</vt:lpstr>
      <vt:lpstr>Chulalongkorn University</vt:lpstr>
      <vt:lpstr>IMMIGRATION</vt:lpstr>
      <vt:lpstr>Immigration</vt:lpstr>
      <vt:lpstr>VISA</vt:lpstr>
      <vt:lpstr>Single or Multiple</vt:lpstr>
      <vt:lpstr>Single or Multiple</vt:lpstr>
      <vt:lpstr>Warning</vt:lpstr>
      <vt:lpstr>When your Visa will expire?</vt:lpstr>
      <vt:lpstr>Extension</vt:lpstr>
      <vt:lpstr>REMEMBER</vt:lpstr>
      <vt:lpstr>Re-Entry Permit</vt:lpstr>
      <vt:lpstr>Re-Entry Permit</vt:lpstr>
      <vt:lpstr>What if I forget to get the re-entry permit?</vt:lpstr>
      <vt:lpstr>What if I forget to get the re-entry permit?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Chulalongkorn University</dc:title>
  <dc:creator>University of Connecticut</dc:creator>
  <cp:lastModifiedBy>University of Connecticut</cp:lastModifiedBy>
  <cp:revision>2</cp:revision>
  <dcterms:created xsi:type="dcterms:W3CDTF">2017-11-29T15:49:42Z</dcterms:created>
  <dcterms:modified xsi:type="dcterms:W3CDTF">2017-11-29T15:50:10Z</dcterms:modified>
</cp:coreProperties>
</file>